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9931400" cy="6797675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  <a:round/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  <a:round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  <a:round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/>
              <a:t>Проверки </a:t>
            </a:r>
            <a:br>
              <a:rPr lang="ru-RU"/>
            </a:br>
            <a:r>
              <a:rPr lang="ru-RU"/>
              <a:t>в соответствии </a:t>
            </a:r>
            <a:br>
              <a:rPr lang="ru-RU"/>
            </a:br>
            <a:r>
              <a:rPr lang="ru-RU"/>
              <a:t>с программой</a:t>
            </a:r>
          </a:p>
        </c:rich>
      </c:tx>
      <c:layout>
        <c:manualLayout>
          <c:xMode val="edge"/>
          <c:yMode val="edge"/>
          <c:x val="0.24983"/>
          <c:y val="1.546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2023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2024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gapWidth val="150"/>
        <c:shape val="box"/>
        <c:axId val="1737199408"/>
        <c:axId val="1737197776"/>
        <c:axId val="0"/>
      </c:bar3DChart>
      <c:catAx>
        <c:axId val="17371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97776"/>
        <c:crosses val="autoZero"/>
        <c:auto val="1"/>
        <c:lblAlgn val="ctr"/>
        <c:lblOffset val="100"/>
        <c:tickMarkSkip val="1"/>
        <c:noMultiLvlLbl val="0"/>
      </c:catAx>
      <c:valAx>
        <c:axId val="1737197776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99408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619671" y="1605138"/>
      <a:ext cx="2255909" cy="4663724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Times New Roman"/>
              </a:defRPr>
            </a:pPr>
            <a:r>
              <a:rPr lang="ru-RU" sz="1600" b="1">
                <a:solidFill>
                  <a:schemeClr val="bg1">
                    <a:lumMod val="50000"/>
                  </a:schemeClr>
                </a:solidFill>
                <a:latin typeface="Arial"/>
                <a:cs typeface="Times New Roman"/>
              </a:rPr>
              <a:t>Предупреждения</a:t>
            </a:r>
            <a:endParaRPr lang="ru-RU"/>
          </a:p>
        </c:rich>
      </c:tx>
      <c:layout>
        <c:manualLayout>
          <c:xMode val="edge"/>
          <c:yMode val="edge"/>
          <c:x val="0.26445999999999997"/>
          <c:y val="1.434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92"/>
          <c:y val="9.7259999999999999E-2"/>
          <c:w val="0.78824000000000005"/>
          <c:h val="0.77983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47E-2"/>
                  <c:y val="5.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099" tIns="19049" rIns="38099" bIns="19049" anchor="ctr">
                  <a:spAutoFit/>
                </a:bodyPr>
                <a:lstStyle/>
                <a:p>
                  <a:pPr>
                    <a:defRPr sz="1100" b="1">
                      <a:latin typeface="+mn-lt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2.5200000000000001E-3"/>
                  <c:y val="9.830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099" tIns="19049" rIns="38099" bIns="19049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468</c:v>
                </c:pt>
                <c:pt idx="1">
                  <c:v>376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0137728"/>
        <c:axId val="1910129568"/>
      </c:barChart>
      <c:catAx>
        <c:axId val="19101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0129568"/>
        <c:crosses val="autoZero"/>
        <c:auto val="1"/>
        <c:lblAlgn val="ctr"/>
        <c:lblOffset val="100"/>
        <c:noMultiLvlLbl val="0"/>
      </c:catAx>
      <c:valAx>
        <c:axId val="1910129568"/>
        <c:scaling>
          <c:orientation val="minMax"/>
          <c:max val="500"/>
          <c:min val="15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10137728"/>
        <c:crosses val="autoZero"/>
        <c:crossBetween val="between"/>
        <c:majorUnit val="25"/>
        <c:minorUnit val="0.1"/>
      </c:valAx>
    </c:plotArea>
    <c:legend>
      <c:legendPos val="b"/>
      <c:layout>
        <c:manualLayout>
          <c:xMode val="edge"/>
          <c:yMode val="edge"/>
          <c:x val="0.34516999999999998"/>
          <c:y val="0.93271999999999999"/>
          <c:w val="0.31669000000000003"/>
          <c:h val="5.0119999999999998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/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731629" y="1556791"/>
      <a:ext cx="3600398" cy="377015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/>
              </a:defRPr>
            </a:pPr>
            <a:r>
              <a:rPr lang="ru-RU" sz="1600" b="1">
                <a:solidFill>
                  <a:schemeClr val="bg1">
                    <a:lumMod val="50000"/>
                  </a:schemeClr>
                </a:solidFill>
                <a:latin typeface="Arial"/>
                <a:cs typeface="Times New Roman"/>
              </a:rPr>
              <a:t>Штрафы</a:t>
            </a:r>
            <a:endParaRPr lang="ru-RU"/>
          </a:p>
        </c:rich>
      </c:tx>
      <c:layout>
        <c:manualLayout>
          <c:xMode val="edge"/>
          <c:yMode val="edge"/>
          <c:x val="0.38222"/>
          <c:y val="2.2440000000000002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24"/>
          <c:y val="9.6769999999999995E-2"/>
          <c:w val="0.76093"/>
          <c:h val="0.790290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-0.368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100000000000001E-3"/>
                  <c:y val="-0.343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457</c:v>
                </c:pt>
                <c:pt idx="1">
                  <c:v>426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gapWidth val="150"/>
        <c:axId val="1910127936"/>
        <c:axId val="1910136640"/>
      </c:barChart>
      <c:catAx>
        <c:axId val="191012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10136640"/>
        <c:crosses val="autoZero"/>
        <c:auto val="1"/>
        <c:lblAlgn val="ctr"/>
        <c:lblOffset val="100"/>
        <c:tickMarkSkip val="1"/>
        <c:noMultiLvlLbl val="0"/>
      </c:catAx>
      <c:valAx>
        <c:axId val="1910136640"/>
        <c:scaling>
          <c:orientation val="minMax"/>
          <c:min val="50"/>
        </c:scaling>
        <c:delete val="0"/>
        <c:axPos val="l"/>
        <c:majorGridlines>
          <c:spPr>
            <a:prstGeom prst="rect">
              <a:avLst/>
            </a:prstGeom>
            <a:ln w="12700" cap="flat" cmpd="sng" algn="ctr">
              <a:solidFill>
                <a:schemeClr val="bg1">
                  <a:lumMod val="50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910127936"/>
        <c:crosses val="autoZero"/>
        <c:crossBetween val="between"/>
        <c:majorUnit val="100"/>
        <c:minorUnit val="0.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05000000000001"/>
          <c:y val="0.94916"/>
          <c:w val="0.32989000000000002"/>
          <c:h val="5.08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/>
              </a:solidFill>
              <a:latin typeface="Calibri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5004046" y="1499304"/>
      <a:ext cx="3456382" cy="371298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spc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>
                <a:solidFill>
                  <a:schemeClr val="tx1"/>
                </a:solidFill>
              </a:rPr>
              <a:t>Суммы наложенных 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ru-RU" sz="1200" b="1">
                <a:solidFill>
                  <a:schemeClr val="tx1"/>
                </a:solidFill>
              </a:rPr>
              <a:t>       </a:t>
            </a:r>
            <a:r>
              <a:rPr lang="en-US" sz="1200" b="1">
                <a:solidFill>
                  <a:schemeClr val="tx1"/>
                </a:solidFill>
              </a:rPr>
              <a:t>/</a:t>
            </a:r>
            <a:r>
              <a:rPr lang="ru-RU" sz="1200" b="1">
                <a:solidFill>
                  <a:schemeClr val="tx1"/>
                </a:solidFill>
              </a:rPr>
              <a:t>взысканных         </a:t>
            </a:r>
            <a:r>
              <a:rPr lang="en-US" sz="1200" b="1">
                <a:solidFill>
                  <a:schemeClr val="tx1"/>
                </a:solidFill>
              </a:rPr>
              <a:t> </a:t>
            </a:r>
            <a:r>
              <a:rPr lang="ru-RU" sz="1200" b="1">
                <a:solidFill>
                  <a:schemeClr val="tx1"/>
                </a:solidFill>
              </a:rPr>
              <a:t>штрафов (тыс. руб.)</a:t>
            </a:r>
            <a:endParaRPr lang="ru-RU" sz="9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599999999999999"/>
          <c:y val="1.44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20"/>
      <c:rotY val="3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1369"/>
          <c:y val="9.6549999999999997E-2"/>
          <c:w val="0.86426000000000003"/>
          <c:h val="0.82650000000000001"/>
        </c:manualLayout>
      </c:layout>
      <c:bar3DChart>
        <c:barDir val="col"/>
        <c:grouping val="clustered"/>
        <c:varyColors val="0"/>
        <c:ser>
          <c:idx val="0"/>
          <c:order val="0"/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599999999999998E-2"/>
                  <c:y val="-5.3490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4.7320000000000001E-2"/>
                  <c:y val="-5.20199999999999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7.4120000000000005E-2"/>
                  <c:y val="3.11999999999999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57135</c:v>
                </c:pt>
                <c:pt idx="1">
                  <c:v>54609</c:v>
                </c:pt>
              </c:numCache>
            </c:numRef>
          </c:val>
        </c:ser>
        <c:ser>
          <c:idx val="1"/>
          <c:order val="1"/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6460000000000003E-2"/>
                  <c:y val="-5.1860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>
                <c:manualLayout>
                  <c:x val="6.1170000000000002E-2"/>
                  <c:y val="-5.0270000000000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9.7129999999999994E-2"/>
                  <c:y val="-5.93699999999999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099" tIns="19049" rIns="38099" bIns="19049" anchor="ctr" anchorCtr="1">
                  <a:spAutoFit/>
                </a:bodyPr>
                <a:lstStyle/>
                <a:p>
                  <a:pPr>
                    <a:defRPr sz="1200" b="1" i="0" u="none" strike="noStrike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32907</c:v>
                </c:pt>
                <c:pt idx="1">
                  <c:v>30705.5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0137184"/>
        <c:axId val="1910127392"/>
        <c:axId val="0"/>
      </c:bar3DChart>
      <c:catAx>
        <c:axId val="19101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27392"/>
        <c:crosses val="autoZero"/>
        <c:auto val="1"/>
        <c:lblAlgn val="ctr"/>
        <c:lblOffset val="100"/>
        <c:noMultiLvlLbl val="0"/>
      </c:catAx>
      <c:valAx>
        <c:axId val="1910127392"/>
        <c:scaling>
          <c:orientation val="minMax"/>
          <c:min val="20000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718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971598" y="1484784"/>
      <a:ext cx="7337220" cy="385097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70000000000003E-2"/>
          <c:y val="0.16047"/>
          <c:w val="0.87941999999999998"/>
          <c:h val="0.716040000000000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ln w="25400" cap="sq">
              <a:solidFill>
                <a:srgbClr val="0070C0"/>
              </a:solidFill>
            </a:ln>
          </c:spPr>
          <c:marker>
            <c:spPr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c:spPr>
          </c:marker>
          <c:dLbls>
            <c:dLbl>
              <c:idx val="1"/>
              <c:layout>
                <c:manualLayout>
                  <c:x val="-4.743E-2"/>
                  <c:y val="3.91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11E-2"/>
                  <c:y val="-3.33099999999999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239999999999999E-2"/>
                  <c:y val="-3.638000000000000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370000000000001E-2"/>
                  <c:y val="-4.170999999999999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720000000000003E-2"/>
                  <c:y val="-4.757999999999999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189999999999999E-2"/>
                  <c:y val="-4.478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813E-2"/>
                  <c:y val="-4.170999999999999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01.01.2025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2760</c:v>
                </c:pt>
                <c:pt idx="1">
                  <c:v>3280</c:v>
                </c:pt>
                <c:pt idx="2">
                  <c:v>4675</c:v>
                </c:pt>
                <c:pt idx="3">
                  <c:v>3905</c:v>
                </c:pt>
                <c:pt idx="4">
                  <c:v>2932</c:v>
                </c:pt>
                <c:pt idx="5">
                  <c:v>4977</c:v>
                </c:pt>
                <c:pt idx="6">
                  <c:v>2670</c:v>
                </c:pt>
                <c:pt idx="7">
                  <c:v>2670</c:v>
                </c:pt>
                <c:pt idx="8">
                  <c:v>2964</c:v>
                </c:pt>
                <c:pt idx="9">
                  <c:v>4333</c:v>
                </c:pt>
                <c:pt idx="10">
                  <c:v>3810</c:v>
                </c:pt>
                <c:pt idx="11">
                  <c:v>3390</c:v>
                </c:pt>
                <c:pt idx="12">
                  <c:v>3390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prstGeom prst="rect">
              <a:avLst/>
            </a:prstGeom>
            <a:ln>
              <a:solidFill>
                <a:srgbClr val="00B050"/>
              </a:solidFill>
            </a:ln>
          </c:spPr>
          <c:marker>
            <c:spPr>
              <a:prstGeom prst="rect">
                <a:avLst/>
              </a:prstGeom>
              <a:solidFill>
                <a:srgbClr val="002060"/>
              </a:solidFill>
              <a:ln w="15875">
                <a:solidFill>
                  <a:schemeClr val="bg1"/>
                </a:solidFill>
              </a:ln>
            </c:spPr>
          </c:marker>
          <c:dLbls>
            <c:dLbl>
              <c:idx val="2"/>
              <c:layout>
                <c:manualLayout>
                  <c:x val="-2.9069999999999999E-2"/>
                  <c:y val="-3.638000000000000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99999999999999E-2"/>
                  <c:y val="-4.757999999999999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189999999999999E-2"/>
                  <c:y val="-5.59699999999999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599999999999999E-2"/>
                  <c:y val="-3.3579999999999999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069999999999999E-2"/>
                  <c:y val="-3.638000000000000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  <c:pt idx="12">
                  <c:v>01.01.2025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marker val="1"/>
        <c:smooth val="0"/>
        <c:axId val="1910138816"/>
        <c:axId val="1910134464"/>
      </c:lineChart>
      <c:catAx>
        <c:axId val="191013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740000"/>
          <a:lstStyle/>
          <a:p>
            <a:pPr>
              <a:defRPr sz="105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pPr>
            <a:endParaRPr lang="ru-RU"/>
          </a:p>
        </c:txPr>
        <c:crossAx val="1910134464"/>
        <c:crosses val="autoZero"/>
        <c:auto val="1"/>
        <c:lblAlgn val="ctr"/>
        <c:lblOffset val="100"/>
        <c:tickMarkSkip val="1"/>
        <c:noMultiLvlLbl val="0"/>
      </c:catAx>
      <c:valAx>
        <c:axId val="191013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pPr>
            <a:endParaRPr lang="ru-RU"/>
          </a:p>
        </c:txPr>
        <c:crossAx val="191013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0.1704"/>
        </c:manualLayout>
      </c:layout>
      <c:overlay val="0"/>
      <c:txPr>
        <a:bodyPr/>
        <a:lstStyle/>
        <a:p>
          <a:pPr>
            <a:defRPr sz="1100">
              <a:solidFill>
                <a:schemeClr val="tx1">
                  <a:lumMod val="65000"/>
                  <a:lumOff val="35000"/>
                </a:schemeClr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>
                <a:solidFill>
                  <a:schemeClr val="bg1">
                    <a:lumMod val="50000"/>
                  </a:schemeClr>
                </a:solidFill>
              </a:rPr>
              <a:t>Количество проведенных профилактических мероприятий </a:t>
            </a:r>
            <a:br>
              <a:rPr lang="ru-RU" sz="1400" b="1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b="1">
                <a:solidFill>
                  <a:schemeClr val="bg1">
                    <a:lumMod val="50000"/>
                  </a:schemeClr>
                </a:solidFill>
              </a:rPr>
              <a:t>за 2023 и 2024 год</a:t>
            </a:r>
            <a:endParaRPr lang="ru-RU"/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812999999999999"/>
          <c:y val="0.16053000000000001"/>
          <c:w val="0.87185999999999997"/>
          <c:h val="0.703699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5200000000000001E-3"/>
                  <c:y val="8.970000000000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699999999999999E-3"/>
                  <c:y val="8.970000000000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799999999999998E-3"/>
                  <c:y val="3.720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1576</c:v>
                </c:pt>
                <c:pt idx="1">
                  <c:v>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910128480"/>
        <c:axId val="1910129024"/>
      </c:barChart>
      <c:catAx>
        <c:axId val="1910128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0129024"/>
        <c:crosses val="autoZero"/>
        <c:auto val="1"/>
        <c:lblAlgn val="ctr"/>
        <c:lblOffset val="100"/>
        <c:noMultiLvlLbl val="0"/>
      </c:catAx>
      <c:valAx>
        <c:axId val="1910129024"/>
        <c:scaling>
          <c:orientation val="minMax"/>
          <c:max val="180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28480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99000000000001"/>
          <c:y val="0.93701999999999996"/>
          <c:w val="0.39216000000000001"/>
          <c:h val="5.1400000000000001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2727450" y="1489363"/>
      <a:ext cx="3744414" cy="489196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spc="0">
                <a:solidFill>
                  <a:schemeClr val="bg2"/>
                </a:solidFill>
                <a:latin typeface="+mn-lt"/>
                <a:ea typeface="+mn-ea"/>
                <a:cs typeface="Times New Roman"/>
              </a:defRPr>
            </a:pPr>
            <a:r>
              <a:rPr lang="ru-RU"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Результативность надзора</a:t>
            </a:r>
            <a:endParaRPr lang="ru-RU"/>
          </a:p>
        </c:rich>
      </c:tx>
      <c:layout>
        <c:manualLayout>
          <c:xMode val="edge"/>
          <c:yMode val="edge"/>
          <c:x val="0.22905"/>
          <c:y val="0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 мес. 2023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649999999999998E-2"/>
                  <c:y val="-1.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нарушений/на 1 проверку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12 мес. 2024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5.4260000000000003E-2"/>
                  <c:y val="-2.811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нарушений/на 1 проверку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14.03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7186896"/>
        <c:axId val="1737189072"/>
        <c:axId val="0"/>
      </c:bar3DChart>
      <c:catAx>
        <c:axId val="17371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89072"/>
        <c:crosses val="autoZero"/>
        <c:auto val="1"/>
        <c:lblAlgn val="ctr"/>
        <c:lblOffset val="100"/>
        <c:noMultiLvlLbl val="0"/>
      </c:catAx>
      <c:valAx>
        <c:axId val="1737189072"/>
        <c:scaling>
          <c:orientation val="minMax"/>
          <c:min val="10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8689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5004047" y="1700807"/>
      <a:ext cx="2722687" cy="4496046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Протокола об оценке исполнения</a:t>
            </a:r>
            <a:endParaRPr lang="ru-RU"/>
          </a:p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defRPr>
            </a:pPr>
            <a:r>
              <a:rPr lang="ru-RU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 предписания (всего)</a:t>
            </a:r>
            <a:endParaRPr lang="ru-RU"/>
          </a:p>
        </c:rich>
      </c:tx>
      <c:layout>
        <c:manualLayout>
          <c:xMode val="edge"/>
          <c:yMode val="edge"/>
          <c:x val="0.13369"/>
          <c:y val="6.5409999999999999E-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</c:v>
                </c:pt>
                <c:pt idx="1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737189616"/>
        <c:axId val="1737190160"/>
      </c:barChart>
      <c:catAx>
        <c:axId val="17371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90160"/>
        <c:crosses val="autoZero"/>
        <c:auto val="1"/>
        <c:lblAlgn val="ctr"/>
        <c:lblOffset val="100"/>
        <c:noMultiLvlLbl val="0"/>
      </c:catAx>
      <c:valAx>
        <c:axId val="173719016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8961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621590" y="1734403"/>
      <a:ext cx="3864269" cy="384890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+mn-ea"/>
                <a:cs typeface="Times New Roman"/>
              </a:defRPr>
            </a:pPr>
            <a:r>
              <a:rPr lang="ru-RU" sz="14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Контроль</a:t>
            </a:r>
            <a:r>
              <a:rPr lang="ru-RU" sz="14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 выполнения  </a:t>
            </a:r>
            <a:r>
              <a:rPr lang="ru-RU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предписаний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Times New Roman"/>
              </a:rPr>
              <a:t>(всего)</a:t>
            </a:r>
            <a:endParaRPr lang="ru-RU" dirty="0"/>
          </a:p>
        </c:rich>
      </c:tx>
      <c:layout>
        <c:manualLayout>
          <c:xMode val="edge"/>
          <c:yMode val="edge"/>
          <c:x val="0.19613360250024001"/>
          <c:y val="6.5413409787978688E-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46362248590872"/>
          <c:y val="0.17423812746742257"/>
          <c:w val="0.864672"/>
          <c:h val="0.652765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737190704"/>
        <c:axId val="1536985936"/>
      </c:barChart>
      <c:catAx>
        <c:axId val="173719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36985936"/>
        <c:crosses val="autoZero"/>
        <c:auto val="1"/>
        <c:lblAlgn val="ctr"/>
        <c:lblOffset val="100"/>
        <c:noMultiLvlLbl val="0"/>
      </c:catAx>
      <c:valAx>
        <c:axId val="153698593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37190704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860131" y="1748719"/>
      <a:ext cx="3864269" cy="3848905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2999999999999"/>
          <c:y val="7.6490000000000002E-2"/>
          <c:w val="0.75931999999999999"/>
          <c:h val="0.724280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КВП</c:v>
                </c:pt>
                <c:pt idx="1">
                  <c:v>По утвержденным индикаторам риска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КВП</c:v>
                </c:pt>
                <c:pt idx="1">
                  <c:v>По утвержденным индикаторам риска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910130656"/>
        <c:axId val="1910132288"/>
      </c:barChart>
      <c:catAx>
        <c:axId val="19101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2288"/>
        <c:crosses val="autoZero"/>
        <c:auto val="1"/>
        <c:lblAlgn val="ctr"/>
        <c:lblOffset val="100"/>
        <c:noMultiLvlLbl val="0"/>
      </c:catAx>
      <c:valAx>
        <c:axId val="1910132288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065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78999999999997"/>
          <c:y val="0.92313999999999996"/>
          <c:w val="0.38518000000000002"/>
          <c:h val="5.951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161681" y="1534583"/>
      <a:ext cx="8802807" cy="4847166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chemeClr val="accent2">
                    <a:lumMod val="75000"/>
                  </a:schemeClr>
                </a:solidFill>
              </a:rPr>
              <a:t>В области государственного строительного надзора и надзора за саморегулируемыми организациями</a:t>
            </a:r>
            <a:endParaRPr lang="ru-RU" sz="1600" b="1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023500000000001"/>
          <c:y val="1.2905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индикторов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Направлено в прокуратуру на согласование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Согласовано прокуратурой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099999999999999E-3"/>
                  <c:y val="2.5899999999999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Отказано в согласовании</c:v>
                </c:pt>
              </c:strCache>
            </c:strRef>
          </c:tx>
          <c:spPr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6"/>
        <c:axId val="1910131200"/>
        <c:axId val="1910132832"/>
      </c:barChart>
      <c:catAx>
        <c:axId val="191013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0132832"/>
        <c:crosses val="autoZero"/>
        <c:auto val="1"/>
        <c:lblAlgn val="ctr"/>
        <c:lblOffset val="100"/>
        <c:noMultiLvlLbl val="0"/>
      </c:catAx>
      <c:valAx>
        <c:axId val="1910132832"/>
        <c:scaling>
          <c:orientation val="minMax"/>
          <c:min val="0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DejaVu Sans"/>
                <a:cs typeface="DejaVu Sans"/>
              </a:defRPr>
            </a:pPr>
            <a:endParaRPr lang="ru-RU"/>
          </a:p>
        </c:txPr>
        <c:crossAx val="1910131200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356770546728869"/>
          <c:y val="0.79677552163353449"/>
          <c:w val="0.80531612699544108"/>
          <c:h val="0.1837780023990367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394020" y="1428750"/>
      <a:ext cx="4079737" cy="5224597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/>
              <a:t>Виды выявленных индикаторов риска</a:t>
            </a:r>
          </a:p>
        </c:rich>
      </c:tx>
      <c:layout>
        <c:manualLayout>
          <c:xMode val="edge"/>
          <c:yMode val="edge"/>
          <c:x val="0.23710899999999999"/>
          <c:y val="1.1453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159999999999994E-2"/>
          <c:y val="0.18689"/>
          <c:w val="0.88368999999999998"/>
          <c:h val="0.726079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ИР1</c:v>
                </c:pt>
                <c:pt idx="1">
                  <c:v>ИР2</c:v>
                </c:pt>
                <c:pt idx="2">
                  <c:v>ИР3</c:v>
                </c:pt>
                <c:pt idx="3">
                  <c:v>ИР4</c:v>
                </c:pt>
                <c:pt idx="4">
                  <c:v>ИР5</c:v>
                </c:pt>
                <c:pt idx="5">
                  <c:v>ИР6</c:v>
                </c:pt>
                <c:pt idx="6">
                  <c:v>ИР7</c:v>
                </c:pt>
                <c:pt idx="7">
                  <c:v>ИР8</c:v>
                </c:pt>
                <c:pt idx="8">
                  <c:v>ИР9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gapWidth val="219"/>
        <c:overlap val="-26"/>
        <c:axId val="1910126848"/>
        <c:axId val="1910126304"/>
      </c:barChart>
      <c:catAx>
        <c:axId val="191012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26304"/>
        <c:crosses val="autoZero"/>
        <c:auto val="1"/>
        <c:lblAlgn val="ctr"/>
        <c:lblOffset val="100"/>
        <c:tickMarkSkip val="1"/>
        <c:noMultiLvlLbl val="0"/>
      </c:catAx>
      <c:valAx>
        <c:axId val="1910126304"/>
        <c:scaling>
          <c:orientation val="minMax"/>
          <c:max val="7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prstGeom prst="rect">
            <a:avLst/>
          </a:prstGeom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26848"/>
        <c:crosses val="autoZero"/>
        <c:crossBetween val="between"/>
        <c:majorUnit val="1"/>
      </c:valAx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4815682" y="1518937"/>
      <a:ext cx="3887917" cy="2875136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spc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Times New Roman"/>
              </a:defRPr>
            </a:pPr>
            <a:r>
              <a:rPr lang="ru-RU" sz="1100" b="1">
                <a:solidFill>
                  <a:schemeClr val="bg1">
                    <a:lumMod val="50000"/>
                  </a:schemeClr>
                </a:solidFill>
                <a:latin typeface="Arial"/>
                <a:cs typeface="Times New Roman"/>
              </a:rPr>
              <a:t>РЕЗУЛЬТАТИВНОСТЬ Программные проверки+КВП (нарушений/проверку)</a:t>
            </a:r>
            <a:endParaRPr lang="ru-RU"/>
          </a:p>
        </c:rich>
      </c:tx>
      <c:layout>
        <c:manualLayout>
          <c:xMode val="edge"/>
          <c:yMode val="edge"/>
          <c:x val="0.15407999999999999"/>
          <c:y val="1.7930000000000001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0"/>
      <c:rotY val="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1217000000000001"/>
          <c:y val="0.13153999999999999"/>
          <c:w val="0.87360000000000004"/>
          <c:h val="0.70369999999999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4199999999999998E-3"/>
                  <c:y val="-2.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1999999999999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 b="1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10.6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0133376"/>
        <c:axId val="1910133920"/>
        <c:axId val="0"/>
      </c:bar3DChart>
      <c:catAx>
        <c:axId val="19101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3920"/>
        <c:crosses val="autoZero"/>
        <c:auto val="1"/>
        <c:lblAlgn val="ctr"/>
        <c:lblOffset val="100"/>
        <c:noMultiLvlLbl val="0"/>
      </c:catAx>
      <c:valAx>
        <c:axId val="1910133920"/>
        <c:scaling>
          <c:orientation val="minMax"/>
          <c:min val="5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3376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161680" y="2060847"/>
      <a:ext cx="4338307" cy="4680519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/>
            </a:pPr>
            <a:r>
              <a:rPr lang="ru-RU" sz="1100"/>
              <a:t>НАГРУЗКА</a:t>
            </a:r>
            <a:r>
              <a:rPr lang="ru-RU" sz="1100">
                <a:solidFill>
                  <a:schemeClr val="tx1"/>
                </a:solidFill>
              </a:rPr>
              <a:t> 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Times New Roman"/>
              </a:rPr>
              <a:t>Программные проверки+КВП </a:t>
            </a:r>
            <a:r>
              <a:rPr lang="ru-RU" sz="1100"/>
              <a:t>(проверок/человека </a:t>
            </a:r>
            <a:br>
              <a:rPr lang="ru-RU" sz="1100"/>
            </a:br>
            <a:r>
              <a:rPr lang="ru-RU" sz="1100"/>
              <a:t>в месяц)</a:t>
            </a:r>
            <a:endParaRPr lang="ru-RU"/>
          </a:p>
        </c:rich>
      </c:tx>
      <c:layout>
        <c:manualLayout>
          <c:xMode val="edge"/>
          <c:yMode val="edge"/>
          <c:x val="0.21407000000000001"/>
          <c:y val="0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</c:title>
    <c:autoTitleDeleted val="0"/>
    <c:view3D>
      <c:rotX val="0"/>
      <c:rotY val="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  <a:effectLst/>
      </c:spPr>
    </c:floor>
    <c:sideWall>
      <c:thickness val="0"/>
      <c:spPr>
        <a:prstGeom prst="rect">
          <a:avLst/>
        </a:prstGeom>
        <a:noFill/>
        <a:ln>
          <a:noFill/>
        </a:ln>
        <a:effectLst/>
      </c:spPr>
    </c:sideWall>
    <c:backWall>
      <c:thickness val="0"/>
      <c:spPr>
        <a:prstGeom prst="rect">
          <a:avLst/>
        </a:prstGeom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9531000000000001"/>
          <c:y val="0.14893000000000001"/>
          <c:w val="0.90742999999999996"/>
          <c:h val="0.70369999999999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МОГСНиНСРО</c:v>
                </c:pt>
              </c:strCache>
            </c:strRef>
          </c:tx>
          <c:spPr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099" tIns="19049" rIns="38099" bIns="19049" anchor="ctr" anchorCtr="1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6.8</c:v>
                </c:pt>
                <c:pt idx="1">
                  <c:v>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gapWidth val="150"/>
        <c:shape val="box"/>
        <c:axId val="1910131744"/>
        <c:axId val="1910139904"/>
        <c:axId val="0"/>
      </c:bar3DChart>
      <c:catAx>
        <c:axId val="191013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9904"/>
        <c:crosses val="autoZero"/>
        <c:auto val="1"/>
        <c:lblAlgn val="ctr"/>
        <c:lblOffset val="100"/>
        <c:tickMarkSkip val="1"/>
        <c:noMultiLvlLbl val="0"/>
      </c:catAx>
      <c:valAx>
        <c:axId val="191013990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910131744"/>
        <c:crosses val="autoZero"/>
        <c:crossBetween val="between"/>
        <c:majorUnit val="1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38"/>
          <c:y val="0.93084999999999996"/>
          <c:w val="0.55806"/>
          <c:h val="4.929E-2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5374464" y="1945228"/>
      <a:ext cx="2784423" cy="4746231"/>
    </a:xfrm>
    <a:prstGeom prst="rect">
      <a:avLst/>
    </a:prstGeom>
    <a:noFill/>
    <a:ln>
      <a:noFill/>
    </a:ln>
    <a:effectLst/>
  </c:spPr>
  <c:txPr>
    <a:bodyPr/>
    <a:lstStyle/>
    <a:p>
      <a:pPr>
        <a:defRPr sz="135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miter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200" b="1"/>
  </cs:axisTitle>
  <cs:category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2"/>
    </cs:fontRef>
    <cs:defRPr sz="1200"/>
  </cs:dataLabel>
  <cs:dataLabelCallout>
    <cs:lnRef idx="0"/>
    <cs:fillRef idx="0"/>
    <cs:effectRef idx="0"/>
    <cs:fontRef idx="minor">
      <a:schemeClr val="tx2"/>
    </cs:fontRef>
    <cs:defRPr sz="1200"/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 bwMode="auto">
      <a:prstGeom prst="rect">
        <a:avLst/>
      </a:prstGeom>
      <a:ln w="12700">
        <a:solidFill>
          <a:schemeClr val="lt2"/>
        </a:solidFill>
        <a:round/>
      </a:ln>
    </cs:spPr>
  </cs:dataPointMarker>
  <cs:dataPointMarkerLayout/>
  <cs:dataPointWireframe>
    <cs:lnRef idx="0">
      <cs:styleClr val="auto"/>
    </cs:lnRef>
    <cs:fillRef idx="3"/>
    <cs:effectRef idx="2"/>
    <cs:fontRef idx="minor">
      <a:schemeClr val="tx2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15000"/>
            <a:lumOff val="8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 bwMode="auto">
      <a:prstGeom prst="rect">
        <a:avLst/>
      </a:prstGeom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 bwMode="auto">
      <a:prstGeom prst="rect">
        <a:avLst/>
      </a:prstGeom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tx2"/>
    </cs:fontRef>
    <cs:spPr bwMode="auto">
      <a:prstGeom prst="rect">
        <a:avLst/>
      </a:prstGeom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50" b="1"/>
  </cs:title>
  <cs:trendline>
    <cs:lnRef idx="0">
      <cs:styleClr val="auto"/>
    </cs:lnRef>
    <cs:fillRef idx="0"/>
    <cs:effectRef idx="0"/>
    <cs:fontRef idx="minor">
      <a:schemeClr val="tx2"/>
    </cs:fontRef>
    <cs:spPr bwMode="auto">
      <a:prstGeom prst="rect">
        <a:avLst/>
      </a:prstGeom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200"/>
  </cs:trendlineLabel>
  <cs:upBar>
    <cs:lnRef idx="0"/>
    <cs:fillRef idx="0"/>
    <cs:effectRef idx="0"/>
    <cs:fontRef idx="minor">
      <a:schemeClr val="tx2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25FA-B4F9-405D-AD3F-75AEE7FAD4AF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610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6968-9A4F-4C9A-A47C-06F48780B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6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15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0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484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4926" indent="-282664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0656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2918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35180" indent="-226131" defTabSz="92022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87442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39705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91967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4229" indent="-226131" defTabSz="9202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1436A2-7A88-4BA0-8CB3-275F2B255AC2}" type="slidenum">
              <a:rPr lang="ru-RU" altLang="ru-RU">
                <a:latin typeface="Times New Roman" panose="02020603050405020304" pitchFamily="18" charset="0"/>
              </a:rPr>
              <a:pPr/>
              <a:t>20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8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89E4-11D1-4DC1-AEDA-30988EA0374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CC065-158D-4E6C-B395-1FC8330718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D7AE1-9134-4319-818A-84F0787BD30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chart" preserve="1" userDrawn="1">
  <p:cSld name="Заголовок 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 bwMode="auto">
          <a:xfrm>
            <a:off x="457200" y="1600200"/>
            <a:ext cx="8229600" cy="4525963"/>
          </a:xfrm>
        </p:spPr>
        <p:txBody>
          <a:bodyPr/>
          <a:lstStyle/>
          <a:p>
            <a:pPr lvl="0"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DFD7-3AEE-46F0-AA6F-CDBC887FE65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6719-E1EF-4585-A0C9-5E3C3D1A80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334E6-9331-43C0-AEF1-E3F4F3957B8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B757A-2141-460F-9258-F0B9065A32A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505A-A064-4E3D-AC8B-7529F1AF325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45DA-93A2-42F4-A2E6-7BEE9F1B80F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559CF-5AA0-4976-89EC-B1DBD58D684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34A6-F0AF-45D6-93D1-4680742FAD3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FB0A-CC5F-4D30-B1B9-21DC1054124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FFE496-05FA-489A-8F6A-724690EDCCD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2pPr>
      <a:lvl3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3pPr>
      <a:lvl4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4pPr>
      <a:lvl5pPr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5pPr>
      <a:lvl6pPr marL="4572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6pPr>
      <a:lvl7pPr marL="9144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7pPr>
      <a:lvl8pPr marL="13716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8pPr>
      <a:lvl9pPr marL="1828800" algn="ctr">
        <a:spcBef>
          <a:spcPts val="0"/>
        </a:spcBef>
        <a:spcAft>
          <a:spcPts val="0"/>
        </a:spcAft>
        <a:defRPr sz="4400">
          <a:solidFill>
            <a:schemeClr val="tx2"/>
          </a:solidFill>
          <a:latin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>
        <a:spcBef>
          <a:spcPts val="0"/>
        </a:spcBef>
        <a:spcAft>
          <a:spcPts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>
        <a:spcBef>
          <a:spcPts val="0"/>
        </a:spcBef>
        <a:spcAft>
          <a:spcPts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>
        <a:spcBef>
          <a:spcPts val="0"/>
        </a:spcBef>
        <a:spcAft>
          <a:spcPts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657009"/>
            <a:ext cx="9144000" cy="31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4" tIns="46037" rIns="92074" bIns="46037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Основные показатели надзорной деятельности межрегионального отдела государственного строительного надзора и надзора за саморегулируемыми организациями </a:t>
            </a:r>
            <a:b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b="1" cap="all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за 12 месяцев 2024 года</a:t>
            </a:r>
            <a:endParaRPr dirty="0"/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Доклад заместителя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начальника межрегионального отдела государственного строительного надзора и надзора за саморегулируемыми организациями</a:t>
            </a:r>
            <a:endParaRPr dirty="0"/>
          </a:p>
          <a:p>
            <a:pPr algn="ctr">
              <a:lnSpc>
                <a:spcPct val="90000"/>
              </a:lnSpc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Галкиной Ольги Евгеньевны</a:t>
            </a:r>
            <a:endParaRPr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defRPr/>
            </a:pPr>
            <a:endParaRPr lang="ru-RU" sz="20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</a:gradFill>
              <a:latin typeface="Calibri"/>
              <a:cs typeface="Calibri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799" y="6137701"/>
            <a:ext cx="8537999" cy="3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27 марта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2025 г.</a:t>
            </a:r>
            <a:endParaRPr dirty="0"/>
          </a:p>
        </p:txBody>
      </p:sp>
      <p:grpSp>
        <p:nvGrpSpPr>
          <p:cNvPr id="2053" name="Group 36"/>
          <p:cNvGrpSpPr/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/>
                  <a:cs typeface="Arial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/>
                  <a:cs typeface="Arial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/>
                  <a:cs typeface="Arial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"/>
                  <a:cs typeface="Arial"/>
                </a:defRPr>
              </a:lvl9pPr>
            </a:lstStyle>
            <a:p>
              <a:pPr>
                <a:defRPr/>
              </a:pPr>
              <a:endParaRPr lang="ru-RU" sz="1400" b="1">
                <a:latin typeface="Calibri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1400" b="1">
                <a:latin typeface="Calibri"/>
                <a:cs typeface="Calibri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Calibri"/>
                  <a:cs typeface="Calibri"/>
                </a:rPr>
                <a:t>Центральное управление Федеральной службы по экологическому, </a:t>
              </a:r>
              <a:endParaRPr/>
            </a:p>
            <a:p>
              <a:pPr algn="ctr">
                <a:lnSpc>
                  <a:spcPct val="90000"/>
                </a:lnSpc>
                <a:defRPr/>
              </a:pPr>
              <a:r>
                <a: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 scaled="1"/>
                  </a:gradFill>
                  <a:latin typeface="Calibri"/>
                  <a:cs typeface="Calibri"/>
                </a:rPr>
                <a:t>технологическому и атомному надзору</a:t>
              </a:r>
              <a:endParaRPr/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428625" y="5121275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07504" y="851188"/>
          <a:ext cx="9143999" cy="47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4776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+mn-lt"/>
                        </a:rPr>
                        <a:t>Административное производство</a:t>
                      </a:r>
                      <a:endParaRPr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559423" y="6426374"/>
            <a:ext cx="427414" cy="431626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+mj-lt"/>
                <a:cs typeface="Times New Roman"/>
              </a:rPr>
              <a:t>10</a:t>
            </a:r>
            <a:endParaRPr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 flipV="1">
            <a:off x="0" y="836712"/>
            <a:ext cx="9143999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967929" y="118941"/>
            <a:ext cx="79200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>
                <a:ln w="1905"/>
                <a:solidFill>
                  <a:srgbClr val="082FAC"/>
                </a:solidFill>
                <a:latin typeface="Calibri"/>
                <a:cs typeface="Calibri"/>
              </a:rPr>
              <a:t>Центральное управление Федеральной службы по экологическому, технологическому и атомному надзору</a:t>
            </a:r>
            <a:endParaRPr/>
          </a:p>
        </p:txBody>
      </p:sp>
      <p:graphicFrame>
        <p:nvGraphicFramePr>
          <p:cNvPr id="2120499803" name="Диаграмма 2120499802"/>
          <p:cNvGraphicFramePr>
            <a:graphicFrameLocks/>
          </p:cNvGraphicFramePr>
          <p:nvPr/>
        </p:nvGraphicFramePr>
        <p:xfrm>
          <a:off x="731629" y="1556791"/>
          <a:ext cx="3600398" cy="377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77930135" name="Диаграмма 1377930134"/>
          <p:cNvGraphicFramePr>
            <a:graphicFrameLocks/>
          </p:cNvGraphicFramePr>
          <p:nvPr/>
        </p:nvGraphicFramePr>
        <p:xfrm>
          <a:off x="5004046" y="1499304"/>
          <a:ext cx="3456382" cy="371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9512" y="118941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44053087" name="TextBox 1"/>
          <p:cNvSpPr/>
          <p:nvPr/>
        </p:nvSpPr>
        <p:spPr bwMode="auto">
          <a:xfrm>
            <a:off x="683640" y="5495895"/>
            <a:ext cx="8236438" cy="94379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В 2024 году направлено в суд </a:t>
            </a:r>
            <a:r>
              <a:rPr lang="ru-RU" sz="1400" b="1" spc="0">
                <a:solidFill>
                  <a:srgbClr val="C00000"/>
                </a:solidFill>
                <a:latin typeface="Times New Roman"/>
                <a:cs typeface="Times New Roman"/>
              </a:rPr>
              <a:t>44 </a:t>
            </a:r>
            <a:r>
              <a:rPr lang="ru-RU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протокола по итогам рассмотрения которых</a:t>
            </a:r>
            <a:r>
              <a:rPr lang="en-US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endParaRPr lang="ru-RU" sz="1400" b="0" strike="noStrik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400" b="1" spc="0">
                <a:solidFill>
                  <a:srgbClr val="C00000"/>
                </a:solidFill>
                <a:latin typeface="Times New Roman"/>
                <a:cs typeface="Times New Roman"/>
              </a:rPr>
              <a:t>9</a:t>
            </a:r>
            <a:r>
              <a:rPr lang="en-US" sz="1400" b="1" strike="noStrike" spc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1400" b="1" spc="0">
                <a:solidFill>
                  <a:schemeClr val="accent6"/>
                </a:solidFill>
                <a:latin typeface="Times New Roman"/>
                <a:cs typeface="Times New Roman"/>
              </a:rPr>
              <a:t>–</a:t>
            </a:r>
            <a:r>
              <a:rPr lang="en-US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штраф;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ru-RU" sz="1400" b="1" spc="0">
                <a:solidFill>
                  <a:srgbClr val="C00000"/>
                </a:solidFill>
                <a:latin typeface="Times New Roman"/>
                <a:cs typeface="Times New Roman"/>
              </a:rPr>
              <a:t>11</a:t>
            </a:r>
            <a:r>
              <a:rPr lang="ru-RU" sz="1400" b="1" strike="noStrike" spc="0">
                <a:solidFill>
                  <a:schemeClr val="accent6"/>
                </a:solidFill>
                <a:latin typeface="Times New Roman"/>
                <a:cs typeface="Times New Roman"/>
              </a:rPr>
              <a:t> – </a:t>
            </a:r>
            <a:r>
              <a:rPr lang="ru-RU" sz="14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отказано в привлечении к ответственности;</a:t>
            </a:r>
            <a:endParaRPr/>
          </a:p>
          <a:p>
            <a:pPr>
              <a:defRPr/>
            </a:pPr>
            <a:r>
              <a:rPr lang="ru-RU" sz="1400" b="1" i="0" u="none" strike="noStrike" cap="none" spc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24</a:t>
            </a:r>
            <a:r>
              <a:rPr lang="ru-RU" sz="1400" b="1" i="0" u="none" strike="noStrike" cap="none" spc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spc="0">
                <a:solidFill>
                  <a:srgbClr val="002060"/>
                </a:solidFill>
                <a:latin typeface="Times New Roman"/>
                <a:cs typeface="Times New Roman"/>
              </a:rPr>
              <a:t>– не рассмотрено на 31.12.2024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610965" y="6381750"/>
            <a:ext cx="432048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+mj-lt"/>
              </a:rPr>
              <a:t>11</a:t>
            </a:r>
            <a:endParaRPr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1687044785" name="Диаграмма 1687044784"/>
          <p:cNvGraphicFramePr>
            <a:graphicFrameLocks/>
          </p:cNvGraphicFramePr>
          <p:nvPr/>
        </p:nvGraphicFramePr>
        <p:xfrm>
          <a:off x="971598" y="1484784"/>
          <a:ext cx="7337220" cy="385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 bwMode="auto">
          <a:xfrm>
            <a:off x="3779912" y="1556792"/>
            <a:ext cx="144016" cy="144015"/>
          </a:xfrm>
          <a:prstGeom prst="rect">
            <a:avLst/>
          </a:prstGeom>
          <a:solidFill>
            <a:schemeClr val="accent1"/>
          </a:solidFill>
          <a:ln w="95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148064" y="1556791"/>
            <a:ext cx="144016" cy="144016"/>
          </a:xfrm>
          <a:prstGeom prst="rect">
            <a:avLst/>
          </a:prstGeom>
          <a:solidFill>
            <a:srgbClr val="0070C0"/>
          </a:solidFill>
          <a:ln w="9525" cap="sq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pic>
        <p:nvPicPr>
          <p:cNvPr id="12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8322" y="166606"/>
            <a:ext cx="465137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908720"/>
          <a:ext cx="9143999" cy="477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477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дебиторской задолженностью </a:t>
                      </a:r>
                      <a:endParaRPr sz="1800" b="1" strike="noStrike" spc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760521326" name="TextBox 1"/>
          <p:cNvSpPr/>
          <p:nvPr/>
        </p:nvSpPr>
        <p:spPr bwMode="auto">
          <a:xfrm>
            <a:off x="3055489" y="5633304"/>
            <a:ext cx="3172320" cy="5780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% взысканных 2023:</a:t>
            </a:r>
            <a:r>
              <a:rPr lang="ru-RU" sz="1600" b="0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 – </a:t>
            </a:r>
            <a:r>
              <a:rPr lang="ru-RU" sz="1600" b="1" spc="0">
                <a:solidFill>
                  <a:srgbClr val="C00000"/>
                </a:solidFill>
                <a:latin typeface="Times New Roman"/>
                <a:cs typeface="Times New Roman"/>
              </a:rPr>
              <a:t>57,6</a:t>
            </a:r>
            <a:r>
              <a:rPr lang="ru-RU" sz="1600" b="1" strike="noStrike" spc="0">
                <a:solidFill>
                  <a:srgbClr val="C00000"/>
                </a:solidFill>
                <a:latin typeface="Times New Roman"/>
                <a:cs typeface="Times New Roman"/>
              </a:rPr>
              <a:t> %</a:t>
            </a:r>
            <a:endParaRPr lang="ru-RU" sz="1600" b="0" strike="noStrike" spc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                         </a:t>
            </a:r>
            <a:r>
              <a:rPr lang="en-US" sz="16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lang="ru-RU" sz="1600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  2024: </a:t>
            </a:r>
            <a:r>
              <a:rPr lang="ru-RU" sz="1600" b="0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600" b="1" spc="0">
                <a:solidFill>
                  <a:srgbClr val="C00000"/>
                </a:solidFill>
                <a:latin typeface="Times New Roman"/>
                <a:cs typeface="Times New Roman"/>
              </a:rPr>
              <a:t>56,2</a:t>
            </a:r>
            <a:r>
              <a:rPr lang="ru-RU" sz="1600" b="1" strike="noStrike" spc="0">
                <a:solidFill>
                  <a:srgbClr val="C00000"/>
                </a:solidFill>
                <a:latin typeface="Times New Roman"/>
                <a:cs typeface="Times New Roman"/>
              </a:rPr>
              <a:t> %</a:t>
            </a:r>
            <a:endParaRPr lang="ru-RU" sz="1600" b="0" strike="noStrik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547392" y="6349883"/>
            <a:ext cx="441920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+mj-lt"/>
                <a:cs typeface="Times New Roman"/>
              </a:rPr>
              <a:t>12</a:t>
            </a:r>
            <a:endParaRPr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5453" y="211473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 lang="ru-RU" sz="1600" b="1">
              <a:solidFill>
                <a:srgbClr val="2D2D8A"/>
              </a:solidFill>
              <a:latin typeface="Calibri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 flipV="1"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4343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380" y="244812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344" name="Скругленный прямоугольник 1"/>
          <p:cNvSpPr>
            <a:spLocks noChangeArrowheads="1"/>
          </p:cNvSpPr>
          <p:nvPr/>
        </p:nvSpPr>
        <p:spPr bwMode="auto">
          <a:xfrm>
            <a:off x="441948" y="883329"/>
            <a:ext cx="8306515" cy="54927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>
                <a:latin typeface="+mj-lt"/>
              </a:rPr>
              <a:t>Результаты работы с дебиторской задолженностью </a:t>
            </a:r>
            <a:br>
              <a:rPr lang="ru-RU" sz="1600" b="1">
                <a:latin typeface="+mj-lt"/>
              </a:rPr>
            </a:br>
            <a:r>
              <a:rPr lang="ru-RU" sz="1600" b="1">
                <a:latin typeface="+mj-lt"/>
              </a:rPr>
              <a:t>по состоянию на 01.01.2025 (тыс. руб.)</a:t>
            </a:r>
            <a:endParaRPr/>
          </a:p>
        </p:txBody>
      </p:sp>
      <p:graphicFrame>
        <p:nvGraphicFramePr>
          <p:cNvPr id="614231518" name="Таблица 8"/>
          <p:cNvGraphicFramePr>
            <a:graphicFrameLocks/>
          </p:cNvGraphicFramePr>
          <p:nvPr/>
        </p:nvGraphicFramePr>
        <p:xfrm>
          <a:off x="395537" y="1459825"/>
          <a:ext cx="8208912" cy="4924559"/>
        </p:xfrm>
        <a:graphic>
          <a:graphicData uri="http://schemas.openxmlformats.org/drawingml/2006/table">
            <a:tbl>
              <a:tblPr/>
              <a:tblGrid>
                <a:gridCol w="4680519"/>
                <a:gridCol w="1368152"/>
                <a:gridCol w="1125586"/>
                <a:gridCol w="1034655"/>
              </a:tblGrid>
              <a:tr h="3513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800" b="1" strike="noStrike" spc="0">
                          <a:solidFill>
                            <a:schemeClr val="lt1"/>
                          </a:solidFill>
                          <a:latin typeface="Arial"/>
                        </a:rPr>
                        <a:t> 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2023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2024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</a:tr>
              <a:tr h="556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Сумма дебиторской задолженности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(на 31 декабря)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b="1"/>
                        <a:t>2 839</a:t>
                      </a:r>
                      <a:endParaRPr/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b="1"/>
                        <a:t>3 390</a:t>
                      </a:r>
                      <a:endParaRPr/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🠡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19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</a:tr>
              <a:tr h="556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Сумма взысканных административных штрафов, из них: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32 907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30 705,5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trike="noStrik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🠣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7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</a:tr>
              <a:tr h="38066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- оплачено добровольно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b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28 461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22 832,5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🠣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20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</a:tr>
              <a:tr h="38066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- взыскано судебными приставами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b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4 446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strike="noStrike" spc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</a:tr>
              <a:tr h="380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chemeClr val="dk1"/>
                          </a:solidFill>
                          <a:latin typeface="Arial"/>
                        </a:rPr>
                        <a:t>Направлено на исполнение в ФССП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1 890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2 690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🠡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42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</a:tr>
              <a:tr h="380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Сумма, обжалуемая в судах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70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110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🠡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57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</a:tr>
              <a:tr h="556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Сумма списанной дебиторской задолженности по суду 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2 405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315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🠣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87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</a:tr>
              <a:tr h="657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600" b="0" strike="noStrike" spc="0">
                          <a:solidFill>
                            <a:schemeClr val="dk1"/>
                          </a:solidFill>
                          <a:latin typeface="Arial"/>
                        </a:rPr>
                        <a:t>Сумма списанной дебиторской задолженности (безнадежной, сомнительной)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1 055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480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 cap="none" spc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a:t>🠣</a:t>
                      </a:r>
                      <a:r>
                        <a:rPr lang="ru-RU" sz="16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 55</a:t>
                      </a:r>
                      <a:r>
                        <a:rPr lang="ru-RU" sz="1800" b="1" strike="noStrike" spc="0">
                          <a:solidFill>
                            <a:srgbClr val="C00000"/>
                          </a:solidFill>
                          <a:latin typeface="Times New Roman"/>
                        </a:rPr>
                        <a:t>%</a:t>
                      </a:r>
                      <a:endParaRPr lang="ru-RU" sz="18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F3F9F9"/>
                    </a:solidFill>
                  </a:tcPr>
                </a:tc>
              </a:tr>
              <a:tr h="556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На рассмотрении комиссии находится материалов на сумму (на 31 декабря)</a:t>
                      </a:r>
                      <a:endParaRPr lang="ru-RU" sz="1600" b="0" strike="noStrike" spc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/>
                        <a:t>0</a:t>
                      </a:r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strike="noStrike" spc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/>
                    </a:p>
                  </a:txBody>
                  <a:tcPr anchor="ctr">
                    <a:lnL w="12240" algn="ctr">
                      <a:solidFill>
                        <a:srgbClr val="000000"/>
                      </a:solidFill>
                    </a:lnL>
                    <a:lnR w="12240" algn="ctr">
                      <a:solidFill>
                        <a:srgbClr val="000000"/>
                      </a:solidFill>
                    </a:lnR>
                    <a:lnT w="12240" algn="ctr">
                      <a:solidFill>
                        <a:srgbClr val="000000"/>
                      </a:solidFill>
                    </a:lnT>
                    <a:lnB w="12240" algn="ctr">
                      <a:solidFill>
                        <a:srgbClr val="000000"/>
                      </a:solidFill>
                    </a:lnB>
                    <a:solidFill>
                      <a:srgbClr val="E6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/>
      </p:transition>
    </mc:Choice>
    <mc:Fallback xmlns="" xmlns:m="http://schemas.openxmlformats.org/officeDocument/2006/math" xmlns:w="http://schemas.openxmlformats.org/wordprocessingml/2006/main">
      <p:transition spd="med" advClick="1">
        <p:cover dir="l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437300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547391" y="6349882"/>
            <a:ext cx="441919" cy="476249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latin typeface="Arial"/>
                <a:cs typeface="Times New Roman"/>
              </a:rPr>
              <a:t>1</a:t>
            </a:r>
            <a:r>
              <a:rPr lang="ru-RU" sz="1600">
                <a:cs typeface="Times New Roman"/>
              </a:rPr>
              <a:t>3</a:t>
            </a:r>
            <a:endParaRPr lang="ru-RU" sz="1600">
              <a:latin typeface="Arial"/>
              <a:cs typeface="Times New Roman"/>
            </a:endParaRPr>
          </a:p>
        </p:txBody>
      </p:sp>
      <p:sp>
        <p:nvSpPr>
          <p:cNvPr id="190247275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35453" y="21147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 lang="ru-RU" sz="1600" b="1">
              <a:solidFill>
                <a:srgbClr val="2D2D8A"/>
              </a:solidFill>
              <a:latin typeface="Calibri"/>
            </a:endParaRPr>
          </a:p>
        </p:txBody>
      </p:sp>
      <p:sp>
        <p:nvSpPr>
          <p:cNvPr id="1094614929" name="Line 2"/>
          <p:cNvSpPr>
            <a:spLocks noChangeShapeType="1"/>
          </p:cNvSpPr>
          <p:nvPr/>
        </p:nvSpPr>
        <p:spPr bwMode="auto">
          <a:xfrm flipV="1">
            <a:off x="0" y="908719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160003146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9379" y="244811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978362421" name="Скругленный прямоугольник 1"/>
          <p:cNvSpPr>
            <a:spLocks noChangeArrowheads="1"/>
          </p:cNvSpPr>
          <p:nvPr/>
        </p:nvSpPr>
        <p:spPr bwMode="auto">
          <a:xfrm>
            <a:off x="441947" y="980728"/>
            <a:ext cx="8306514" cy="576063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142067648" name="Диаграмма 1142067647"/>
          <p:cNvGraphicFramePr>
            <a:graphicFrameLocks/>
          </p:cNvGraphicFramePr>
          <p:nvPr/>
        </p:nvGraphicFramePr>
        <p:xfrm>
          <a:off x="435006" y="1627898"/>
          <a:ext cx="8186316" cy="453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75456990" name="Rectangle 3"/>
          <p:cNvSpPr/>
          <p:nvPr/>
        </p:nvSpPr>
        <p:spPr bwMode="auto">
          <a:xfrm>
            <a:off x="0" y="1261980"/>
            <a:ext cx="9174600" cy="36467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743040" algn="ctr">
              <a:lnSpc>
                <a:spcPct val="100000"/>
              </a:lnSpc>
              <a:spcBef>
                <a:spcPts val="359"/>
              </a:spcBef>
              <a:defRPr/>
            </a:pPr>
            <a:r>
              <a:rPr lang="ru-RU" b="1" strike="noStrike" spc="0">
                <a:solidFill>
                  <a:srgbClr val="002060"/>
                </a:solidFill>
                <a:latin typeface="Times New Roman"/>
                <a:cs typeface="Times New Roman"/>
              </a:rPr>
              <a:t>Динамика дебиторской задолженности за период с 01.01.2024 по 01.01.2025 </a:t>
            </a:r>
            <a:endParaRPr lang="ru-RU" b="0" strike="noStrike" spc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/>
      </p:transition>
    </mc:Choice>
    <mc:Fallback xmlns="" xmlns:m="http://schemas.openxmlformats.org/officeDocument/2006/math" xmlns:w="http://schemas.openxmlformats.org/wordprocessingml/2006/main">
      <p:transition spd="med" advClick="1">
        <p:cover dir="l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3754991" y="6237312"/>
            <a:ext cx="2133600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fld id="{8B4615F8-D15F-4006-82EE-F7781A410C76}" type="slidenum">
              <a:rPr lang="ru-RU" sz="1600"/>
              <a:pPr algn="ctr">
                <a:defRPr/>
              </a:pPr>
              <a:t>14</a:t>
            </a:fld>
            <a:endParaRPr 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138" y="203398"/>
            <a:ext cx="465137" cy="4905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3608" y="1052736"/>
          <a:ext cx="7344816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7200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Профилактические мероприятия</a:t>
                      </a:r>
                      <a:endParaRPr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076782" name="Диаграмма 4190767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23640"/>
              </p:ext>
            </p:extLst>
          </p:nvPr>
        </p:nvGraphicFramePr>
        <p:xfrm>
          <a:off x="2727450" y="1489363"/>
          <a:ext cx="3744414" cy="489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79912" y="58052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2023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580526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2024</a:t>
            </a:r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4367063" y="6498382"/>
            <a:ext cx="409873" cy="359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15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02246" y="980728"/>
          <a:ext cx="87307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Наиболее распространенные нарушения обязательных требований: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6818" y="1988840"/>
            <a:ext cx="8295553" cy="393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- </a:t>
            </a:r>
            <a:r>
              <a:rPr lang="ru-RU" sz="1600" dirty="0"/>
              <a:t>изменение проектных решений при отсутствии откорректированной проектной документации, получившей положительное заключение государственной экспертизы;</a:t>
            </a:r>
          </a:p>
          <a:p>
            <a:pPr algn="just"/>
            <a:r>
              <a:rPr lang="ru-RU" sz="1600" dirty="0"/>
              <a:t>  - нарушение технологии (технологической </a:t>
            </a:r>
            <a:r>
              <a:rPr lang="ru-RU" sz="1600" dirty="0" smtClean="0"/>
              <a:t>последовательности                              </a:t>
            </a:r>
            <a:r>
              <a:rPr lang="ru-RU" sz="1600" dirty="0"/>
              <a:t>при монтаже строительных конструкций);</a:t>
            </a:r>
          </a:p>
          <a:p>
            <a:pPr algn="just"/>
            <a:r>
              <a:rPr lang="ru-RU" sz="1600" dirty="0"/>
              <a:t>  - недостаточное осуществление строительного контроля со стороны инженерно-технического персонала за соблюдением требований проектной документации;</a:t>
            </a:r>
          </a:p>
          <a:p>
            <a:pPr algn="just"/>
            <a:r>
              <a:rPr lang="ru-RU" sz="1600" dirty="0"/>
              <a:t>  - производство работ без освидетельствования в установленном порядке скрытых работ с составлением соответствующих актов;</a:t>
            </a:r>
          </a:p>
          <a:p>
            <a:pPr algn="just"/>
            <a:r>
              <a:rPr lang="ru-RU" sz="1600" dirty="0"/>
              <a:t>  - строительство при отсутствии полученного в установленном порядке разрешения на строительство;</a:t>
            </a:r>
          </a:p>
          <a:p>
            <a:pPr algn="just"/>
            <a:r>
              <a:rPr lang="ru-RU" sz="1600" dirty="0"/>
              <a:t>  - строительство при отсутствии проектной документации, получившей положительное заключение государственной экспертизы;</a:t>
            </a:r>
          </a:p>
          <a:p>
            <a:pPr algn="just"/>
            <a:r>
              <a:rPr lang="ru-RU" sz="1600" dirty="0"/>
              <a:t>  - нарушения требований техники безопасности при производстве работ, а также нарушения при организации строительной площадки.</a:t>
            </a:r>
          </a:p>
        </p:txBody>
      </p:sp>
    </p:spTree>
    <p:extLst>
      <p:ext uri="{BB962C8B-B14F-4D97-AF65-F5344CB8AC3E}">
        <p14:creationId xmlns:p14="http://schemas.microsoft.com/office/powerpoint/2010/main" val="31781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4062470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622269" y="6381327"/>
            <a:ext cx="432047" cy="360039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7C2F6292-D025-C998-1E26-77627A657080}" type="slidenum">
              <a:rPr lang="ru-RU" sz="1600"/>
              <a:t>16</a:t>
            </a:fld>
            <a:endParaRPr lang="ru-RU" sz="1600"/>
          </a:p>
        </p:txBody>
      </p:sp>
      <p:sp>
        <p:nvSpPr>
          <p:cNvPr id="1164848555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2028748445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137" y="203397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7523878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pic>
        <p:nvPicPr>
          <p:cNvPr id="1873509283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6790" y="1416280"/>
            <a:ext cx="4052358" cy="2355618"/>
          </a:xfrm>
          <a:prstGeom prst="rect">
            <a:avLst/>
          </a:prstGeom>
        </p:spPr>
      </p:pic>
      <p:pic>
        <p:nvPicPr>
          <p:cNvPr id="2118270898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1999" y="3987322"/>
            <a:ext cx="4163400" cy="2359964"/>
          </a:xfrm>
          <a:prstGeom prst="rect">
            <a:avLst/>
          </a:prstGeom>
        </p:spPr>
      </p:pic>
      <p:pic>
        <p:nvPicPr>
          <p:cNvPr id="983698624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6790" y="3987322"/>
            <a:ext cx="4057145" cy="2359964"/>
          </a:xfrm>
          <a:prstGeom prst="rect">
            <a:avLst/>
          </a:prstGeom>
        </p:spPr>
      </p:pic>
      <p:pic>
        <p:nvPicPr>
          <p:cNvPr id="775959117" name="Рисунок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572000" y="1416280"/>
            <a:ext cx="4105435" cy="2355618"/>
          </a:xfrm>
          <a:prstGeom prst="rect">
            <a:avLst/>
          </a:prstGeom>
        </p:spPr>
      </p:pic>
      <p:sp>
        <p:nvSpPr>
          <p:cNvPr id="280276789" name="Заголовок 1"/>
          <p:cNvSpPr>
            <a:spLocks noGrp="1"/>
          </p:cNvSpPr>
          <p:nvPr/>
        </p:nvSpPr>
        <p:spPr bwMode="auto">
          <a:xfrm>
            <a:off x="326790" y="836711"/>
            <a:ext cx="8350645" cy="50192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sz="14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МУСОРОСЖИГАТЕЛЬНЫЙ ЗАВОД СВИСТЯГИНО (МО, ВОСКРЕСЕНСКИЙ Г.О</a:t>
            </a:r>
            <a:r>
              <a:rPr lang="ru-RU" sz="1400" dirty="0" smtClean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., 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Д. </a:t>
            </a:r>
            <a:r>
              <a:rPr lang="ru-RU" sz="1400" dirty="0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СВИСТЯГИНО)</a:t>
            </a:r>
            <a:endParaRPr sz="1400" dirty="0">
              <a:solidFill>
                <a:schemeClr val="accent6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19632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622269" y="6381327"/>
            <a:ext cx="432047" cy="360039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78B9FC8A-68C8-41A3-8AA6-12155E15BF15}" type="slidenum">
              <a:rPr lang="ru-RU" sz="1600"/>
              <a:t>17</a:t>
            </a:fld>
            <a:endParaRPr lang="ru-RU" sz="1600"/>
          </a:p>
        </p:txBody>
      </p:sp>
      <p:sp>
        <p:nvSpPr>
          <p:cNvPr id="625279882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54363786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137" y="203397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17708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sp>
        <p:nvSpPr>
          <p:cNvPr id="828509083" name="Заголовок 1"/>
          <p:cNvSpPr>
            <a:spLocks noGrp="1"/>
          </p:cNvSpPr>
          <p:nvPr/>
        </p:nvSpPr>
        <p:spPr bwMode="auto">
          <a:xfrm>
            <a:off x="326789" y="1143000"/>
            <a:ext cx="8350643" cy="55244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tx2"/>
                </a:solidFill>
                <a:latin typeface="Arial"/>
              </a:defRPr>
            </a:lvl9pPr>
          </a:lstStyle>
          <a:p>
            <a:pPr>
              <a:defRPr/>
            </a:pPr>
            <a:r>
              <a:rPr sz="2000" b="0" i="0" u="none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 </a:t>
            </a:r>
            <a:r>
              <a:rPr sz="1400" b="0" i="0" u="none">
                <a:solidFill>
                  <a:schemeClr val="accent6"/>
                </a:solidFill>
                <a:latin typeface="Roboto"/>
                <a:ea typeface="Roboto"/>
                <a:cs typeface="Roboto"/>
              </a:rPr>
              <a:t>ОБХОД ДЕРЕВНИ МАЛЫЕ ВЯЗЕМЫ НА ЦКАД</a:t>
            </a:r>
            <a:endParaRPr sz="3200"/>
          </a:p>
        </p:txBody>
      </p:sp>
      <p:pic>
        <p:nvPicPr>
          <p:cNvPr id="1792650157" name="Рисунок 179265015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1718" y="1916832"/>
            <a:ext cx="4160393" cy="3816424"/>
          </a:xfrm>
          <a:prstGeom prst="rect">
            <a:avLst/>
          </a:prstGeom>
        </p:spPr>
      </p:pic>
      <p:pic>
        <p:nvPicPr>
          <p:cNvPr id="557003170" name="Рисунок 55700316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4599655" y="1916832"/>
            <a:ext cx="4160393" cy="3816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6291545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622269" y="6381327"/>
            <a:ext cx="432047" cy="360039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23FB2519-2838-C238-4886-5976367B5B4E}" type="slidenum">
              <a:rPr lang="ru-RU" sz="1600"/>
              <a:t>18</a:t>
            </a:fld>
            <a:endParaRPr lang="ru-RU" sz="1600"/>
          </a:p>
        </p:txBody>
      </p:sp>
      <p:sp>
        <p:nvSpPr>
          <p:cNvPr id="2127928397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464988311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137" y="203397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494276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pic>
        <p:nvPicPr>
          <p:cNvPr id="33286965" name="Рисунок 332869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4602" y="4120028"/>
            <a:ext cx="3681221" cy="2185521"/>
          </a:xfrm>
          <a:prstGeom prst="rect">
            <a:avLst/>
          </a:prstGeom>
        </p:spPr>
      </p:pic>
      <p:pic>
        <p:nvPicPr>
          <p:cNvPr id="262897998" name="Рисунок 2628979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38293" y="4126406"/>
            <a:ext cx="3859005" cy="2226684"/>
          </a:xfrm>
          <a:prstGeom prst="rect">
            <a:avLst/>
          </a:prstGeom>
        </p:spPr>
      </p:pic>
      <p:pic>
        <p:nvPicPr>
          <p:cNvPr id="1372478399" name="Рисунок 137247839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0085" y="1720394"/>
            <a:ext cx="3655738" cy="2066862"/>
          </a:xfrm>
          <a:prstGeom prst="rect">
            <a:avLst/>
          </a:prstGeom>
        </p:spPr>
      </p:pic>
      <p:pic>
        <p:nvPicPr>
          <p:cNvPr id="168309672" name="Рисунок 16830967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34066" y="1720394"/>
            <a:ext cx="3859005" cy="2066862"/>
          </a:xfrm>
          <a:prstGeom prst="rect">
            <a:avLst/>
          </a:prstGeom>
        </p:spPr>
      </p:pic>
      <p:sp>
        <p:nvSpPr>
          <p:cNvPr id="1346635801" name="TextBox 1346635800"/>
          <p:cNvSpPr txBox="1"/>
          <p:nvPr/>
        </p:nvSpPr>
        <p:spPr bwMode="auto">
          <a:xfrm>
            <a:off x="834601" y="904873"/>
            <a:ext cx="8006485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 smtClean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«ПОДМОСКОВНЫЙ ОБРАЗОВАТЕЛЬНЫЙ МОЛОДЁЖНЫЙ ЦЕНТР </a:t>
            </a:r>
          </a:p>
          <a:p>
            <a:pPr algn="ctr">
              <a:defRPr/>
            </a:pPr>
            <a:r>
              <a:rPr lang="ru-RU" sz="1400" b="0" i="0" u="none" strike="noStrike" cap="none" spc="0" dirty="0" smtClean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         «МАСТЕРСКАЯ УПРАВЛЕНИЯ «СЕНЕЖ» </a:t>
            </a:r>
            <a:endParaRPr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82867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622268" y="6381326"/>
            <a:ext cx="432046" cy="360038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8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1112CE2D-9CBC-C029-BA45-526B1880A817}" type="slidenum">
              <a:rPr lang="ru-RU" sz="1600"/>
              <a:t>19</a:t>
            </a:fld>
            <a:endParaRPr lang="ru-RU" sz="1600"/>
          </a:p>
        </p:txBody>
      </p:sp>
      <p:sp>
        <p:nvSpPr>
          <p:cNvPr id="242554860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549057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136" y="203396"/>
            <a:ext cx="465135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28434426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7" y="216693"/>
            <a:ext cx="7772400" cy="54927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pic>
        <p:nvPicPr>
          <p:cNvPr id="415968610" name="Рисунок 41596860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4601" y="4120027"/>
            <a:ext cx="3681220" cy="2185520"/>
          </a:xfrm>
          <a:prstGeom prst="rect">
            <a:avLst/>
          </a:prstGeom>
        </p:spPr>
      </p:pic>
      <p:pic>
        <p:nvPicPr>
          <p:cNvPr id="158829736" name="Рисунок 15882973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38292" y="4126404"/>
            <a:ext cx="3859004" cy="2226683"/>
          </a:xfrm>
          <a:prstGeom prst="rect">
            <a:avLst/>
          </a:prstGeom>
        </p:spPr>
      </p:pic>
      <p:pic>
        <p:nvPicPr>
          <p:cNvPr id="602277265" name="Рисунок 60227726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60085" y="1720393"/>
            <a:ext cx="3655737" cy="2066861"/>
          </a:xfrm>
          <a:prstGeom prst="rect">
            <a:avLst/>
          </a:prstGeom>
        </p:spPr>
      </p:pic>
      <p:pic>
        <p:nvPicPr>
          <p:cNvPr id="1882325319" name="Рисунок 18823253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34065" y="1720393"/>
            <a:ext cx="3859004" cy="2066861"/>
          </a:xfrm>
          <a:prstGeom prst="rect">
            <a:avLst/>
          </a:prstGeom>
        </p:spPr>
      </p:pic>
      <p:sp>
        <p:nvSpPr>
          <p:cNvPr id="18444011" name="TextBox 18444010"/>
          <p:cNvSpPr txBox="1"/>
          <p:nvPr/>
        </p:nvSpPr>
        <p:spPr bwMode="auto">
          <a:xfrm>
            <a:off x="614165" y="1028344"/>
            <a:ext cx="8019442" cy="298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 smtClean="0">
                <a:solidFill>
                  <a:schemeClr val="accent6"/>
                </a:solidFill>
                <a:latin typeface="Arial"/>
                <a:ea typeface="Arial"/>
                <a:cs typeface="Arial"/>
              </a:rPr>
              <a:t>СЕВЕРНЫЙ ОБХОД ТВЕРИ М-11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w="http://schemas.openxmlformats.org/wordprocessingml/2006/main"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46747" y="138695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 lang="ru-RU" sz="1600" b="1">
              <a:solidFill>
                <a:srgbClr val="2D2D8A"/>
              </a:solidFill>
              <a:latin typeface="Calibri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764704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3079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223" y="161805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80" name="Скругленный прямоугольник 1"/>
          <p:cNvSpPr>
            <a:spLocks noChangeArrowheads="1"/>
          </p:cNvSpPr>
          <p:nvPr/>
        </p:nvSpPr>
        <p:spPr bwMode="auto">
          <a:xfrm>
            <a:off x="323528" y="881384"/>
            <a:ext cx="8496944" cy="963439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</a:rPr>
              <a:t>Межрегиональный отдел государственного строительного надзора и надзора </a:t>
            </a:r>
            <a:br>
              <a:rPr lang="ru-RU" sz="1600" b="1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за саморегулируемыми организациями осуществляет свою деятельность </a:t>
            </a:r>
            <a:br>
              <a:rPr lang="ru-RU" sz="1600" b="1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на следующих территориях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71601" y="1844824"/>
            <a:ext cx="7357882" cy="458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3074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439063" y="6427466"/>
            <a:ext cx="265874" cy="404664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4367063" y="6498382"/>
            <a:ext cx="409873" cy="3596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/>
              <a:t>20</a:t>
            </a:r>
            <a:endParaRPr lang="ru-RU" altLang="ru-RU" sz="1600" dirty="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161681" y="78080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1" y="272159"/>
            <a:ext cx="4651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13459" y="216694"/>
            <a:ext cx="7772400" cy="549275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526377"/>
              </p:ext>
            </p:extLst>
          </p:nvPr>
        </p:nvGraphicFramePr>
        <p:xfrm>
          <a:off x="402246" y="980728"/>
          <a:ext cx="8730799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Федеральный государственный надзор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26818" y="1988840"/>
            <a:ext cx="829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314" y="1881734"/>
            <a:ext cx="87606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По </a:t>
            </a:r>
            <a:r>
              <a:rPr lang="ru-RU" sz="1400" dirty="0"/>
              <a:t>состоянию на 31 декабря 2024 г. в государственном реестре саморегулируемых организаций содержались сведения о 35 саморегулируемых организациях, подлежащих надзору Центральным управлением </a:t>
            </a:r>
            <a:r>
              <a:rPr lang="ru-RU" sz="1400" dirty="0" err="1"/>
              <a:t>Ростехнадзора</a:t>
            </a:r>
            <a:r>
              <a:rPr lang="ru-RU" sz="1400" dirty="0"/>
              <a:t>, в том числе:</a:t>
            </a:r>
          </a:p>
          <a:p>
            <a:r>
              <a:rPr lang="ru-RU" sz="1400" dirty="0" smtClean="0"/>
              <a:t>саморегулируемые </a:t>
            </a:r>
            <a:r>
              <a:rPr lang="ru-RU" sz="1400" dirty="0"/>
              <a:t>организации, основанные на членстве лиц, выполняющих инженерные изыскания – 1;</a:t>
            </a:r>
          </a:p>
          <a:p>
            <a:r>
              <a:rPr lang="ru-RU" sz="1400" dirty="0"/>
              <a:t>саморегулируемые организации, основанные на членстве лиц, осуществляющих подготовку проектной документации – 11;</a:t>
            </a:r>
          </a:p>
          <a:p>
            <a:r>
              <a:rPr lang="ru-RU" sz="1400" dirty="0"/>
              <a:t>саморегулируемые организации, основанные на членстве лиц, осуществляющих строительство – 23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В </a:t>
            </a:r>
            <a:r>
              <a:rPr lang="ru-RU" sz="1400" dirty="0"/>
              <a:t>2024 году Центральным управлением </a:t>
            </a:r>
            <a:r>
              <a:rPr lang="ru-RU" sz="1400" dirty="0" err="1"/>
              <a:t>Ростехнадзора</a:t>
            </a:r>
            <a:r>
              <a:rPr lang="ru-RU" sz="1400" dirty="0"/>
              <a:t> проведена 1 плановая проверка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в 2023 году – 4). </a:t>
            </a:r>
            <a:r>
              <a:rPr lang="ru-RU" sz="1400" dirty="0" smtClean="0"/>
              <a:t>Выявлено </a:t>
            </a:r>
            <a:r>
              <a:rPr lang="ru-RU" sz="1400" dirty="0"/>
              <a:t>13 нарушений требований законодательства о градостроительной деятельности и о саморегулируемых организациях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     К </a:t>
            </a:r>
            <a:r>
              <a:rPr lang="ru-RU" sz="1400" dirty="0"/>
              <a:t>типичным нарушениям обязательных требований, предъявляемых </a:t>
            </a:r>
            <a:r>
              <a:rPr lang="ru-RU" sz="1400" dirty="0" smtClean="0"/>
              <a:t>к </a:t>
            </a:r>
            <a:r>
              <a:rPr lang="ru-RU" sz="1400" dirty="0"/>
              <a:t>саморегулируемым организациям и их деятельности, следует отнести:</a:t>
            </a:r>
          </a:p>
          <a:p>
            <a:r>
              <a:rPr lang="ru-RU" sz="1400" dirty="0" smtClean="0"/>
              <a:t>       -грубое </a:t>
            </a:r>
            <a:r>
              <a:rPr lang="ru-RU" sz="1400" dirty="0"/>
              <a:t>нарушение требований по формированию и размещению компенсационных фондов в установленном порядке;</a:t>
            </a:r>
          </a:p>
          <a:p>
            <a:r>
              <a:rPr lang="ru-RU" sz="1400" dirty="0" smtClean="0"/>
              <a:t>       -нарушение </a:t>
            </a:r>
            <a:r>
              <a:rPr lang="ru-RU" sz="1400" dirty="0"/>
              <a:t>требований к информационной открытости;</a:t>
            </a:r>
          </a:p>
          <a:p>
            <a:r>
              <a:rPr lang="ru-RU" sz="1400" dirty="0" smtClean="0"/>
              <a:t>       -нарушения </a:t>
            </a:r>
            <a:r>
              <a:rPr lang="ru-RU" sz="1400" dirty="0"/>
              <a:t>требований к членству, отсутствие контроля членов;</a:t>
            </a:r>
          </a:p>
          <a:p>
            <a:r>
              <a:rPr lang="ru-RU" sz="1400" dirty="0" smtClean="0"/>
              <a:t>       -нарушения </a:t>
            </a:r>
            <a:r>
              <a:rPr lang="ru-RU" sz="1400" dirty="0"/>
              <a:t>ведения Единого реестра членов.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16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431115" y="6390986"/>
            <a:ext cx="286948" cy="332088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3</a:t>
            </a:r>
            <a:endParaRPr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1863" y="195033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5127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224401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5128" name="Скругленный прямоугольник 9"/>
          <p:cNvSpPr>
            <a:spLocks noChangeArrowheads="1"/>
          </p:cNvSpPr>
          <p:nvPr/>
        </p:nvSpPr>
        <p:spPr bwMode="auto">
          <a:xfrm>
            <a:off x="1511659" y="1055915"/>
            <a:ext cx="5976663" cy="455612"/>
          </a:xfrm>
          <a:prstGeom prst="roundRect">
            <a:avLst>
              <a:gd name="adj" fmla="val 16667"/>
            </a:avLst>
          </a:prstGeom>
          <a:solidFill>
            <a:srgbClr val="F1F8F9"/>
          </a:solidFill>
          <a:ln w="31750" cap="sq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b="1">
                <a:solidFill>
                  <a:srgbClr val="002060"/>
                </a:solidFill>
                <a:latin typeface="Times New Roman"/>
                <a:cs typeface="Times New Roman"/>
              </a:rPr>
              <a:t>Начальник отдела</a:t>
            </a:r>
            <a:endParaRPr lang="ru-RU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129" name="Скругленный прямоугольник 16"/>
          <p:cNvSpPr>
            <a:spLocks noChangeArrowheads="1"/>
          </p:cNvSpPr>
          <p:nvPr/>
        </p:nvSpPr>
        <p:spPr bwMode="auto">
          <a:xfrm>
            <a:off x="2654785" y="1988840"/>
            <a:ext cx="3690409" cy="1656184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ru-RU" sz="1400" b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Межрегиональный отдел государственного строительного надзора и надзора за саморегулируемыми организациями</a:t>
            </a:r>
            <a:endParaRPr lang="ru-RU" sz="1600">
              <a:solidFill>
                <a:schemeClr val="accent6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solidFill>
                  <a:schemeClr val="accent6"/>
                </a:solidFill>
                <a:latin typeface="Times New Roman"/>
                <a:cs typeface="Times New Roman"/>
              </a:rPr>
              <a:t>штатная численность – </a:t>
            </a:r>
            <a:r>
              <a:rPr lang="ru-RU" sz="1200" b="1">
                <a:solidFill>
                  <a:srgbClr val="FF0000"/>
                </a:solidFill>
                <a:latin typeface="Times New Roman"/>
                <a:cs typeface="Times New Roman"/>
              </a:rPr>
              <a:t>21 </a:t>
            </a:r>
            <a:br>
              <a:rPr lang="ru-RU" sz="12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1200">
                <a:solidFill>
                  <a:schemeClr val="accent6"/>
                </a:solidFill>
                <a:latin typeface="Times New Roman"/>
                <a:cs typeface="Times New Roman"/>
              </a:rPr>
              <a:t>на начало 2024 - </a:t>
            </a:r>
            <a:r>
              <a:rPr lang="ru-RU" sz="1200" b="1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accent6"/>
                </a:solidFill>
                <a:latin typeface="Times New Roman"/>
                <a:cs typeface="Times New Roman"/>
              </a:rPr>
              <a:t>на конец 2024 – </a:t>
            </a:r>
            <a:r>
              <a:rPr lang="ru-RU" sz="1200" b="1">
                <a:solidFill>
                  <a:srgbClr val="FF0000"/>
                </a:solidFill>
                <a:latin typeface="Times New Roman"/>
                <a:cs typeface="Times New Roman"/>
              </a:rPr>
              <a:t>16</a:t>
            </a:r>
            <a:endParaRPr/>
          </a:p>
        </p:txBody>
      </p:sp>
      <p:cxnSp>
        <p:nvCxnSpPr>
          <p:cNvPr id="5" name="Прямая со стрелкой 4"/>
          <p:cNvCxnSpPr>
            <a:cxnSpLocks/>
          </p:cNvCxnSpPr>
          <p:nvPr/>
        </p:nvCxnSpPr>
        <p:spPr bwMode="auto">
          <a:xfrm>
            <a:off x="4499992" y="1556792"/>
            <a:ext cx="0" cy="432048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Скругленный прямоугольник 11"/>
          <p:cNvSpPr/>
          <p:nvPr/>
        </p:nvSpPr>
        <p:spPr bwMode="auto">
          <a:xfrm>
            <a:off x="2179284" y="5964524"/>
            <a:ext cx="5077557" cy="37121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Отдел на конец года укомплектован на </a:t>
            </a:r>
            <a:r>
              <a:rPr lang="ru-RU" sz="1400" b="1" i="1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r>
              <a:rPr lang="ru-RU" sz="1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6%</a:t>
            </a:r>
            <a:endParaRPr b="1" i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872441">
            <a:off x="2401985" y="3600413"/>
            <a:ext cx="186414" cy="5351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8864735">
            <a:off x="6333475" y="3621051"/>
            <a:ext cx="188992" cy="542591"/>
          </a:xfrm>
          <a:prstGeom prst="rect">
            <a:avLst/>
          </a:prstGeom>
        </p:spPr>
      </p:pic>
      <p:sp>
        <p:nvSpPr>
          <p:cNvPr id="8" name="Скругленный прямоугольник 16"/>
          <p:cNvSpPr>
            <a:spLocks noChangeArrowheads="1"/>
          </p:cNvSpPr>
          <p:nvPr/>
        </p:nvSpPr>
        <p:spPr bwMode="auto">
          <a:xfrm>
            <a:off x="6024020" y="4051802"/>
            <a:ext cx="2698407" cy="1656181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ru-RU" sz="1400" b="1">
                <a:solidFill>
                  <a:schemeClr val="accent2"/>
                </a:solidFill>
                <a:latin typeface="Times New Roman"/>
                <a:cs typeface="Times New Roman"/>
              </a:rPr>
              <a:t>Новые работники: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ru-RU" sz="600" b="1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solidFill>
                  <a:schemeClr val="accent2"/>
                </a:solidFill>
                <a:latin typeface="Times New Roman"/>
                <a:cs typeface="Times New Roman"/>
              </a:rPr>
              <a:t>Главный специалист эксперт – 1 ед</a:t>
            </a:r>
          </a:p>
          <a:p>
            <a:pPr algn="ctr">
              <a:defRPr/>
            </a:pPr>
            <a:r>
              <a:rPr lang="ru-RU" sz="1200">
                <a:solidFill>
                  <a:schemeClr val="accent2"/>
                </a:solidFill>
                <a:latin typeface="Times New Roman"/>
                <a:cs typeface="Times New Roman"/>
              </a:rPr>
              <a:t>Государственный инспектор – 3 ед</a:t>
            </a:r>
          </a:p>
        </p:txBody>
      </p:sp>
      <p:sp>
        <p:nvSpPr>
          <p:cNvPr id="9" name="Скругленный прямоугольник 16"/>
          <p:cNvSpPr>
            <a:spLocks noChangeArrowheads="1"/>
          </p:cNvSpPr>
          <p:nvPr/>
        </p:nvSpPr>
        <p:spPr bwMode="auto">
          <a:xfrm>
            <a:off x="180025" y="4061535"/>
            <a:ext cx="2779355" cy="1646447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Уволенные: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600" b="0" i="0" u="none" strike="noStrike" cap="none" spc="0">
              <a:ln>
                <a:noFill/>
              </a:ln>
              <a:solidFill>
                <a:srgbClr val="333399"/>
              </a:solidFill>
              <a:latin typeface="Times New Roman"/>
              <a:cs typeface="Times New Roman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Начальник отдела – 1 ед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Заместитель начальника </a:t>
            </a:r>
            <a:endParaRPr/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отдела – 1 ед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Государственный инспектор – 4 ед</a:t>
            </a:r>
          </a:p>
        </p:txBody>
      </p:sp>
      <p:sp>
        <p:nvSpPr>
          <p:cNvPr id="10" name="Скругленный прямоугольник 16"/>
          <p:cNvSpPr>
            <a:spLocks noChangeArrowheads="1"/>
          </p:cNvSpPr>
          <p:nvPr/>
        </p:nvSpPr>
        <p:spPr bwMode="auto">
          <a:xfrm>
            <a:off x="3072436" y="4061535"/>
            <a:ext cx="2779354" cy="1649836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22225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r>
              <a:rPr lang="ru-RU" sz="1400" b="1">
                <a:solidFill>
                  <a:schemeClr val="accent2"/>
                </a:solidFill>
                <a:latin typeface="Times New Roman"/>
                <a:cs typeface="Times New Roman"/>
              </a:rPr>
              <a:t>Повышение работников в должности:</a:t>
            </a:r>
            <a:endParaRPr/>
          </a:p>
          <a:p>
            <a:pPr algn="ctr">
              <a:spcBef>
                <a:spcPts val="600"/>
              </a:spcBef>
              <a:defRPr/>
            </a:pPr>
            <a:endParaRPr lang="ru-RU" sz="600" b="1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1200">
                <a:solidFill>
                  <a:schemeClr val="accent2"/>
                </a:solidFill>
                <a:latin typeface="Times New Roman"/>
                <a:cs typeface="Times New Roman"/>
              </a:rPr>
              <a:t>Начальник отдела – 1 ед</a:t>
            </a:r>
          </a:p>
          <a:p>
            <a:pPr algn="ctr">
              <a:defRPr/>
            </a:pPr>
            <a:r>
              <a:rPr lang="ru-RU" sz="1200">
                <a:solidFill>
                  <a:schemeClr val="accent2"/>
                </a:solidFill>
                <a:latin typeface="Times New Roman"/>
                <a:cs typeface="Times New Roman"/>
              </a:rPr>
              <a:t>Заместитель начальника</a:t>
            </a:r>
            <a:endParaRPr/>
          </a:p>
          <a:p>
            <a:pPr algn="ctr">
              <a:defRPr/>
            </a:pPr>
            <a:r>
              <a:rPr lang="ru-RU" sz="1200">
                <a:solidFill>
                  <a:schemeClr val="accent2"/>
                </a:solidFill>
                <a:latin typeface="Times New Roman"/>
                <a:cs typeface="Times New Roman"/>
              </a:rPr>
              <a:t> отдела – 1 ед</a:t>
            </a:r>
          </a:p>
          <a:p>
            <a:pPr marL="0" marR="0" lvl="0" indent="0" algn="ctr" defTabSz="91440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i="0" u="none" strike="noStrike" cap="none" spc="0">
                <a:ln>
                  <a:noFill/>
                </a:ln>
                <a:solidFill>
                  <a:srgbClr val="333399"/>
                </a:solidFill>
                <a:latin typeface="Times New Roman"/>
                <a:cs typeface="Times New Roman"/>
              </a:rPr>
              <a:t>Главный государственный инспектор – 1 ед</a:t>
            </a:r>
            <a:endParaRPr lang="ru-RU" sz="120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 bwMode="auto">
          <a:xfrm>
            <a:off x="4431115" y="3651983"/>
            <a:ext cx="0" cy="386649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40565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425751" y="6381327"/>
            <a:ext cx="292495" cy="359616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4</a:t>
            </a:r>
            <a:endParaRPr/>
          </a:p>
        </p:txBody>
      </p:sp>
      <p:sp>
        <p:nvSpPr>
          <p:cNvPr id="2118951348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1356827707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0" y="272158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62999714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sp>
        <p:nvSpPr>
          <p:cNvPr id="1504554462" name="Скругленный прямоугольник 1"/>
          <p:cNvSpPr>
            <a:spLocks noChangeArrowheads="1"/>
          </p:cNvSpPr>
          <p:nvPr/>
        </p:nvSpPr>
        <p:spPr bwMode="auto">
          <a:xfrm>
            <a:off x="713458" y="1005184"/>
            <a:ext cx="777240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spcBef>
                <a:spcPts val="0"/>
              </a:spcBef>
              <a:defRPr/>
            </a:pPr>
            <a:endParaRPr lang="ru-RU" sz="80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>
                <a:latin typeface="Arial"/>
              </a:rPr>
              <a:t> </a:t>
            </a:r>
            <a:r>
              <a:rPr lang="ru-RU" b="1" i="1" u="sng">
                <a:solidFill>
                  <a:srgbClr val="002060"/>
                </a:solidFill>
                <a:cs typeface="Times New Roman"/>
              </a:rPr>
              <a:t>В области государственного строительного надзора</a:t>
            </a:r>
            <a:endParaRPr lang="ru-RU" b="1">
              <a:latin typeface="Arial"/>
            </a:endParaRPr>
          </a:p>
        </p:txBody>
      </p:sp>
      <p:sp>
        <p:nvSpPr>
          <p:cNvPr id="2091658320" name="Скругленный прямоугольник 4"/>
          <p:cNvSpPr/>
          <p:nvPr/>
        </p:nvSpPr>
        <p:spPr bwMode="auto">
          <a:xfrm>
            <a:off x="251519" y="1700807"/>
            <a:ext cx="4176463" cy="43204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/>
          </a:p>
        </p:txBody>
      </p:sp>
      <p:sp>
        <p:nvSpPr>
          <p:cNvPr id="1575860806" name="Скругленный прямоугольник 7"/>
          <p:cNvSpPr/>
          <p:nvPr/>
        </p:nvSpPr>
        <p:spPr bwMode="auto">
          <a:xfrm>
            <a:off x="277362" y="2384883"/>
            <a:ext cx="4150621" cy="79208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9"/>
              </a:spcBef>
              <a:buFontTx/>
              <a:buNone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 начало 2024 года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292</a:t>
            </a:r>
            <a:endParaRPr sz="14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47832970" name="Скругленный прямоугольник 9"/>
          <p:cNvSpPr/>
          <p:nvPr/>
        </p:nvSpPr>
        <p:spPr bwMode="auto">
          <a:xfrm>
            <a:off x="277362" y="3396397"/>
            <a:ext cx="4150621" cy="79208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конец 2024 года –</a:t>
            </a:r>
            <a:r>
              <a:rPr lang="ru-RU" sz="1400" b="0" i="0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283</a:t>
            </a:r>
            <a:endParaRPr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59298271" name="Скругленный прямоугольник 11"/>
          <p:cNvSpPr/>
          <p:nvPr/>
        </p:nvSpPr>
        <p:spPr bwMode="auto">
          <a:xfrm>
            <a:off x="2060879" y="4457710"/>
            <a:ext cx="5077557" cy="86409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Выдано заключений о соответствии на конец 2024 года 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85 </a:t>
            </a:r>
            <a:endParaRPr b="0">
              <a:latin typeface="Times New Roman"/>
              <a:cs typeface="Times New Roman"/>
            </a:endParaRPr>
          </a:p>
        </p:txBody>
      </p:sp>
      <p:sp>
        <p:nvSpPr>
          <p:cNvPr id="1694366627" name="Стрелка вниз 14"/>
          <p:cNvSpPr/>
          <p:nvPr/>
        </p:nvSpPr>
        <p:spPr bwMode="auto">
          <a:xfrm>
            <a:off x="2195735" y="2132856"/>
            <a:ext cx="72007" cy="21942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4039138" name="Стрелка вниз 15"/>
          <p:cNvSpPr/>
          <p:nvPr/>
        </p:nvSpPr>
        <p:spPr bwMode="auto">
          <a:xfrm>
            <a:off x="6804247" y="2132854"/>
            <a:ext cx="72007" cy="21942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8426575" name="Скругленный прямоугольник 5"/>
          <p:cNvSpPr/>
          <p:nvPr/>
        </p:nvSpPr>
        <p:spPr bwMode="auto">
          <a:xfrm>
            <a:off x="4788023" y="1700807"/>
            <a:ext cx="4104455" cy="43204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599"/>
              </a:spcBef>
              <a:buFontTx/>
              <a:buNone/>
              <a:defRPr/>
            </a:pPr>
            <a:r>
              <a:rPr lang="ru-RU" sz="1800" b="1" i="0" u="none" strike="noStrike" cap="none" spc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Число СРО</a:t>
            </a:r>
            <a:endParaRPr sz="1800" b="1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583606556" name="Скругленный прямоугольник 8"/>
          <p:cNvSpPr/>
          <p:nvPr/>
        </p:nvSpPr>
        <p:spPr bwMode="auto">
          <a:xfrm>
            <a:off x="4932039" y="2384883"/>
            <a:ext cx="3960439" cy="1803600"/>
          </a:xfrm>
          <a:prstGeom prst="roundRect">
            <a:avLst>
              <a:gd name="adj" fmla="val 166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Wingdings"/>
              <a:buChar char="Ø"/>
              <a:defRPr/>
            </a:pPr>
            <a:r>
              <a:rPr lang="ru-RU" sz="12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Строительство - </a:t>
            </a:r>
            <a:r>
              <a:rPr lang="ru-RU" sz="12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23</a:t>
            </a:r>
            <a:endParaRPr sz="12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2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Архитектурное проектирование - </a:t>
            </a:r>
            <a:r>
              <a:rPr lang="ru-RU" sz="12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11</a:t>
            </a:r>
            <a:endParaRPr sz="1200" b="1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/>
              <a:buChar char="Ø"/>
              <a:defRPr/>
            </a:pPr>
            <a:r>
              <a:rPr lang="ru-RU" sz="12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Инженерные изыскания - </a:t>
            </a:r>
            <a:r>
              <a:rPr lang="ru-RU" sz="12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1</a:t>
            </a:r>
            <a:endParaRPr/>
          </a:p>
          <a:p>
            <a:pPr lvl="1">
              <a:defRPr/>
            </a:pPr>
            <a:endParaRPr lang="ru-RU" sz="12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ru-RU" sz="12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ВСЕГО: 35</a:t>
            </a:r>
            <a:endParaRPr/>
          </a:p>
        </p:txBody>
      </p:sp>
      <p:sp>
        <p:nvSpPr>
          <p:cNvPr id="2064641108" name="Стрелка вниз 14"/>
          <p:cNvSpPr/>
          <p:nvPr/>
        </p:nvSpPr>
        <p:spPr bwMode="auto">
          <a:xfrm>
            <a:off x="2195735" y="3176970"/>
            <a:ext cx="72007" cy="21942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4819913" name="TextBox 244819912"/>
          <p:cNvSpPr txBox="1"/>
          <p:nvPr/>
        </p:nvSpPr>
        <p:spPr bwMode="auto">
          <a:xfrm>
            <a:off x="277361" y="1653256"/>
            <a:ext cx="4151629" cy="80503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0">
              <a:lnSpc>
                <a:spcPct val="120000"/>
              </a:lnSpc>
              <a:spcBef>
                <a:spcPts val="599"/>
              </a:spcBef>
              <a:buFontTx/>
              <a:buNone/>
              <a:defRPr/>
            </a:pPr>
            <a:r>
              <a:rPr lang="ru-RU" sz="1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Число объектов капитального строительства в части строительного надзора :</a:t>
            </a:r>
            <a:endParaRPr sz="1600" b="1">
              <a:solidFill>
                <a:schemeClr val="tx1"/>
              </a:solidFill>
              <a:latin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904102113" name="Скругленный прямоугольник 11"/>
          <p:cNvSpPr/>
          <p:nvPr/>
        </p:nvSpPr>
        <p:spPr bwMode="auto">
          <a:xfrm>
            <a:off x="2060879" y="5440868"/>
            <a:ext cx="5077557" cy="86409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Количество поступивших объектов за 2024 год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98</a:t>
            </a:r>
            <a:endParaRPr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427984" y="6453336"/>
            <a:ext cx="432048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5</a:t>
            </a:r>
            <a:endParaRPr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687579721" name="Диаграмма 687579720"/>
          <p:cNvGraphicFramePr>
            <a:graphicFrameLocks/>
          </p:cNvGraphicFramePr>
          <p:nvPr/>
        </p:nvGraphicFramePr>
        <p:xfrm>
          <a:off x="1619671" y="1605138"/>
          <a:ext cx="2255909" cy="4663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42827624" name="Диаграмма 2042827623"/>
          <p:cNvGraphicFramePr>
            <a:graphicFrameLocks/>
          </p:cNvGraphicFramePr>
          <p:nvPr/>
        </p:nvGraphicFramePr>
        <p:xfrm>
          <a:off x="5004047" y="1700807"/>
          <a:ext cx="2722687" cy="449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67544" y="980728"/>
          <a:ext cx="864096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7200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Проведение проверок по программе</a:t>
                      </a:r>
                      <a:endParaRPr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367063" y="6498382"/>
            <a:ext cx="409873" cy="359618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6</a:t>
            </a:r>
            <a:endParaRPr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2246" y="980728"/>
          <a:ext cx="8730799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43204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Проведение внеплановых проверок</a:t>
                      </a:r>
                      <a:endParaRPr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45816741" name="Диаграмма 445816740"/>
          <p:cNvGraphicFramePr>
            <a:graphicFrameLocks/>
          </p:cNvGraphicFramePr>
          <p:nvPr/>
        </p:nvGraphicFramePr>
        <p:xfrm>
          <a:off x="4621590" y="1734403"/>
          <a:ext cx="3864269" cy="384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644724"/>
              </p:ext>
            </p:extLst>
          </p:nvPr>
        </p:nvGraphicFramePr>
        <p:xfrm>
          <a:off x="860131" y="1748719"/>
          <a:ext cx="3864269" cy="384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383635" y="6453336"/>
            <a:ext cx="432048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530F3DD8-D5ED-4CA3-8329-FDA751285215}" type="slidenum">
              <a:rPr lang="ru-RU" sz="1600"/>
              <a:t>7</a:t>
            </a:fld>
            <a:endParaRPr lang="ru-RU" sz="1600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3201" y="980728"/>
          <a:ext cx="87307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Проведение </a:t>
                      </a: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внеплановых</a:t>
                      </a:r>
                      <a:r>
                        <a:rPr lang="ru-RU">
                          <a:solidFill>
                            <a:schemeClr val="tx1"/>
                          </a:solidFill>
                        </a:rPr>
                        <a:t> проверок </a:t>
                      </a:r>
                      <a:endParaRPr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7805487" name="Диаграмма 1657805486"/>
          <p:cNvGraphicFramePr>
            <a:graphicFrameLocks/>
          </p:cNvGraphicFramePr>
          <p:nvPr/>
        </p:nvGraphicFramePr>
        <p:xfrm>
          <a:off x="161681" y="1534583"/>
          <a:ext cx="8802807" cy="484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960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383634" y="6453335"/>
            <a:ext cx="432047" cy="476249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599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fld id="{E35BB4DB-3C2D-B5CE-44C8-7D672C712A30}" type="slidenum">
              <a:rPr lang="ru-RU" sz="1600"/>
              <a:t>8</a:t>
            </a:fld>
            <a:endParaRPr lang="ru-RU" sz="1600"/>
          </a:p>
        </p:txBody>
      </p:sp>
      <p:sp>
        <p:nvSpPr>
          <p:cNvPr id="778467631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3220747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0" y="272158"/>
            <a:ext cx="465136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55444555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8" y="216693"/>
            <a:ext cx="7772400" cy="54927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888766456" name="Таблица 5"/>
          <p:cNvGraphicFramePr>
            <a:graphicFrameLocks/>
          </p:cNvGraphicFramePr>
          <p:nvPr/>
        </p:nvGraphicFramePr>
        <p:xfrm>
          <a:off x="413200" y="980727"/>
          <a:ext cx="873079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по индикаторам риска</a:t>
                      </a:r>
                      <a:endParaRPr sz="1800" b="0" strike="noStrike" spc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955419" name="Диаграмма 9299554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268402"/>
              </p:ext>
            </p:extLst>
          </p:nvPr>
        </p:nvGraphicFramePr>
        <p:xfrm>
          <a:off x="394020" y="1428750"/>
          <a:ext cx="4079737" cy="5224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53239036" name="Диаграмма 953239035"/>
          <p:cNvGraphicFramePr>
            <a:graphicFrameLocks/>
          </p:cNvGraphicFramePr>
          <p:nvPr/>
        </p:nvGraphicFramePr>
        <p:xfrm>
          <a:off x="4815682" y="1518937"/>
          <a:ext cx="3887917" cy="287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75253873" name="TextBox 1"/>
          <p:cNvSpPr/>
          <p:nvPr/>
        </p:nvSpPr>
        <p:spPr bwMode="auto">
          <a:xfrm>
            <a:off x="4391793" y="5164435"/>
            <a:ext cx="4094785" cy="36467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defRPr/>
            </a:pPr>
            <a:endParaRPr/>
          </a:p>
        </p:txBody>
      </p:sp>
      <p:sp>
        <p:nvSpPr>
          <p:cNvPr id="1112848602" name="TextBox 1112848601"/>
          <p:cNvSpPr txBox="1"/>
          <p:nvPr/>
        </p:nvSpPr>
        <p:spPr bwMode="auto">
          <a:xfrm>
            <a:off x="4572000" y="4683835"/>
            <a:ext cx="4369474" cy="124394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400" b="1" spc="0">
                <a:solidFill>
                  <a:srgbClr val="002060"/>
                </a:solidFill>
                <a:latin typeface="Times New Roman"/>
                <a:cs typeface="Times New Roman"/>
              </a:rPr>
              <a:t>Причины отказов в согласовании внеплановых контрольных (надзорных) мероприятий по индикаторам риска:</a:t>
            </a:r>
            <a:endParaRPr sz="1400"/>
          </a:p>
          <a:p>
            <a:pPr algn="just">
              <a:lnSpc>
                <a:spcPct val="90000"/>
              </a:lnSpc>
              <a:defRPr/>
            </a:pPr>
            <a:r>
              <a:rPr lang="ru-RU" sz="1400" b="1" spc="0">
                <a:solidFill>
                  <a:srgbClr val="002060"/>
                </a:solidFill>
                <a:latin typeface="Times New Roman"/>
                <a:cs typeface="Times New Roman"/>
              </a:rPr>
              <a:t>Всего отказов - </a:t>
            </a:r>
            <a:r>
              <a:rPr lang="ru-RU" sz="1400" b="1" spc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ru-RU" sz="1400" b="1" spc="0">
                <a:solidFill>
                  <a:srgbClr val="002060"/>
                </a:solidFill>
                <a:latin typeface="Times New Roman"/>
                <a:cs typeface="Times New Roman"/>
              </a:rPr>
              <a:t> (</a:t>
            </a:r>
            <a:r>
              <a:rPr lang="ru-RU" sz="1400" b="1" i="0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 вине должностных лиц Управления (ошибка в адресе, не заполнены поля ЕРКНМ, др.)</a:t>
            </a:r>
            <a:endParaRPr sz="1400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4332685" y="6453336"/>
            <a:ext cx="478629" cy="476250"/>
          </a:xfrm>
          <a:prstGeom prst="rect">
            <a:avLst/>
          </a:prstGeom>
          <a:noFill/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/>
              <a:t>9</a:t>
            </a:r>
            <a:endParaRPr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836712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Calibri"/>
              <a:cs typeface="Calibri"/>
            </a:endParaRPr>
          </a:p>
        </p:txBody>
      </p:sp>
      <p:pic>
        <p:nvPicPr>
          <p:cNvPr id="4102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1681" y="272159"/>
            <a:ext cx="465137" cy="4905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3459" y="216694"/>
            <a:ext cx="7772400" cy="54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Центральное Управление Федеральной службы по экологическому, </a:t>
            </a:r>
            <a:b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</a:br>
            <a:r>
              <a:rPr lang="ru-RU" sz="16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</a:gradFill>
                <a:latin typeface="Calibri"/>
                <a:cs typeface="Calibri"/>
              </a:rPr>
              <a:t>технологическому и атомному надзору</a:t>
            </a:r>
            <a:endParaRPr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3689" y="980728"/>
          <a:ext cx="8730799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0799"/>
              </a:tblGrid>
              <a:tr h="10801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Общая результативность надзора и нагрузка на инспектора </a:t>
                      </a:r>
                      <a:br>
                        <a:rPr lang="ru-RU">
                          <a:solidFill>
                            <a:schemeClr val="tx1"/>
                          </a:solidFill>
                        </a:rPr>
                      </a:br>
                      <a:r>
                        <a:rPr lang="ru-RU">
                          <a:solidFill>
                            <a:schemeClr val="tx1"/>
                          </a:solidFill>
                        </a:rPr>
                        <a:t>по проверкам</a:t>
                      </a:r>
                      <a:endParaRPr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874476091" name="Диаграмма 1874476090"/>
          <p:cNvGraphicFramePr>
            <a:graphicFrameLocks/>
          </p:cNvGraphicFramePr>
          <p:nvPr/>
        </p:nvGraphicFramePr>
        <p:xfrm>
          <a:off x="161680" y="2060847"/>
          <a:ext cx="4338307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83958453" name="Диаграмма 783958452"/>
          <p:cNvGraphicFramePr>
            <a:graphicFrameLocks/>
          </p:cNvGraphicFramePr>
          <p:nvPr/>
        </p:nvGraphicFramePr>
        <p:xfrm>
          <a:off x="5374464" y="1945228"/>
          <a:ext cx="2784423" cy="474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 xmlns:m="http://schemas.openxmlformats.org/officeDocument/2006/math" xmlns:w="http://schemas.openxmlformats.org/wordprocessingml/2006/main">
      <p:transition spd="slow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893</Words>
  <Application>Microsoft Office PowerPoint</Application>
  <DocSecurity>0</DocSecurity>
  <PresentationFormat>Экран (4:3)</PresentationFormat>
  <Paragraphs>189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Open Sans</vt:lpstr>
      <vt:lpstr>Roboto</vt:lpstr>
      <vt:lpstr>Times New Roman</vt:lpstr>
      <vt:lpstr>Wingdings</vt:lpstr>
      <vt:lpstr>Оформление по умолчанию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Презентация PowerPoint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  <vt:lpstr>Центральное Управление Федеральной службы по экологическому,  технологическому и атомному надзору</vt:lpstr>
    </vt:vector>
  </TitlesOfParts>
  <Manager/>
  <Company>ГГТН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subject/>
  <dc:creator>Копылов</dc:creator>
  <cp:keywords/>
  <dc:description/>
  <cp:lastModifiedBy>Пользователь</cp:lastModifiedBy>
  <cp:revision>3075</cp:revision>
  <cp:lastPrinted>2025-02-03T10:41:49Z</cp:lastPrinted>
  <dcterms:created xsi:type="dcterms:W3CDTF">2000-02-02T11:29:10Z</dcterms:created>
  <dcterms:modified xsi:type="dcterms:W3CDTF">2025-03-11T06:29:06Z</dcterms:modified>
  <cp:category/>
  <dc:identifier/>
  <cp:contentStatus/>
  <dc:language/>
  <cp:version/>
</cp:coreProperties>
</file>